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rPr lang="en-US"/>
              <a:t>Slander, negative campaigning</a:t>
            </a: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rPr lang="en-US"/>
              <a:t>Over $233 million</a:t>
            </a: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685800" y="1905000"/>
            <a:ext cx="7543800" cy="2593975"/>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6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15" name="Shape 15"/>
          <p:cNvSpPr txBox="1"/>
          <p:nvPr>
            <p:ph idx="1" type="subTitle"/>
          </p:nvPr>
        </p:nvSpPr>
        <p:spPr>
          <a:xfrm>
            <a:off x="685800" y="4572000"/>
            <a:ext cx="6461760" cy="1066800"/>
          </a:xfrm>
          <a:prstGeom prst="rect">
            <a:avLst/>
          </a:prstGeom>
          <a:noFill/>
          <a:ln>
            <a:noFill/>
          </a:ln>
        </p:spPr>
        <p:txBody>
          <a:bodyPr anchorCtr="0" anchor="t" bIns="91425" lIns="91425" rIns="91425" wrap="square" tIns="91425"/>
          <a:lstStyle>
            <a:lvl1pPr indent="0" lvl="0" marL="0" marR="0" rtl="0" algn="l">
              <a:spcBef>
                <a:spcPts val="400"/>
              </a:spcBef>
              <a:spcAft>
                <a:spcPts val="0"/>
              </a:spcAft>
              <a:buClr>
                <a:schemeClr val="accent1"/>
              </a:buClr>
              <a:buFont typeface="Arial"/>
              <a:buNone/>
              <a:defRPr b="0" i="0" sz="2000" u="none" cap="none" strike="noStrike">
                <a:solidFill>
                  <a:srgbClr val="888888"/>
                </a:solidFill>
                <a:latin typeface="Calibri"/>
                <a:ea typeface="Calibri"/>
                <a:cs typeface="Calibri"/>
                <a:sym typeface="Calibri"/>
              </a:defRPr>
            </a:lvl1pPr>
            <a:lvl2pPr indent="0" lvl="1" marL="457200" marR="0" rtl="0" algn="ctr">
              <a:spcBef>
                <a:spcPts val="400"/>
              </a:spcBef>
              <a:spcAft>
                <a:spcPts val="0"/>
              </a:spcAft>
              <a:buClr>
                <a:schemeClr val="accent2"/>
              </a:buClr>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B58B80"/>
              </a:buClr>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C3986D"/>
              </a:buClr>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280"/>
              </a:spcBef>
              <a:spcAft>
                <a:spcPts val="0"/>
              </a:spcAft>
              <a:buClr>
                <a:srgbClr val="A19574"/>
              </a:buClr>
              <a:buFont typeface="Arial"/>
              <a:buNone/>
              <a:defRPr b="0" i="0" sz="1400" u="none" cap="none" strike="noStrike">
                <a:solidFill>
                  <a:srgbClr val="888888"/>
                </a:solidFill>
                <a:latin typeface="Calibri"/>
                <a:ea typeface="Calibri"/>
                <a:cs typeface="Calibri"/>
                <a:sym typeface="Calibri"/>
              </a:defRPr>
            </a:lvl5pPr>
            <a:lvl6pPr indent="0" lvl="5" marL="2286000" marR="0" rtl="0" algn="ctr">
              <a:spcBef>
                <a:spcPts val="280"/>
              </a:spcBef>
              <a:buClr>
                <a:schemeClr val="accent1"/>
              </a:buClr>
              <a:buFont typeface="Arial"/>
              <a:buNone/>
              <a:defRPr b="0" i="0" sz="1400" u="none" cap="none" strike="noStrike">
                <a:solidFill>
                  <a:srgbClr val="888888"/>
                </a:solidFill>
                <a:latin typeface="Calibri"/>
                <a:ea typeface="Calibri"/>
                <a:cs typeface="Calibri"/>
                <a:sym typeface="Calibri"/>
              </a:defRPr>
            </a:lvl6pPr>
            <a:lvl7pPr indent="0" lvl="6" marL="2743200" marR="0" rtl="0" algn="ctr">
              <a:spcBef>
                <a:spcPts val="280"/>
              </a:spcBef>
              <a:buClr>
                <a:schemeClr val="accent2"/>
              </a:buClr>
              <a:buFont typeface="Arial"/>
              <a:buNone/>
              <a:defRPr b="0" i="0" sz="1400" u="none" cap="none" strike="noStrike">
                <a:solidFill>
                  <a:srgbClr val="888888"/>
                </a:solidFill>
                <a:latin typeface="Calibri"/>
                <a:ea typeface="Calibri"/>
                <a:cs typeface="Calibri"/>
                <a:sym typeface="Calibri"/>
              </a:defRPr>
            </a:lvl7pPr>
            <a:lvl8pPr indent="0" lvl="7" marL="3200400" marR="0" rtl="0" algn="ctr">
              <a:spcBef>
                <a:spcPts val="280"/>
              </a:spcBef>
              <a:buClr>
                <a:schemeClr val="accent3"/>
              </a:buClr>
              <a:buFont typeface="Arial"/>
              <a:buNone/>
              <a:defRPr b="0" i="0" sz="1400" u="none" cap="none" strike="noStrike">
                <a:solidFill>
                  <a:srgbClr val="888888"/>
                </a:solidFill>
                <a:latin typeface="Calibri"/>
                <a:ea typeface="Calibri"/>
                <a:cs typeface="Calibri"/>
                <a:sym typeface="Calibri"/>
              </a:defRPr>
            </a:lvl8pPr>
            <a:lvl9pPr indent="0" lvl="8" marL="3657600" marR="0" rtl="0" algn="ctr">
              <a:spcBef>
                <a:spcPts val="280"/>
              </a:spcBef>
              <a:buClr>
                <a:schemeClr val="accent4"/>
              </a:buClr>
              <a:buFont typeface="Arial"/>
              <a:buNone/>
              <a:defRPr b="0" i="0" sz="1400" u="none" cap="none" strike="noStrike">
                <a:solidFill>
                  <a:srgbClr val="888888"/>
                </a:solidFill>
                <a:latin typeface="Calibri"/>
                <a:ea typeface="Calibri"/>
                <a:cs typeface="Calibri"/>
                <a:sym typeface="Calibri"/>
              </a:defRPr>
            </a:lvl9pPr>
          </a:lstStyle>
          <a:p/>
        </p:txBody>
      </p:sp>
      <p:sp>
        <p:nvSpPr>
          <p:cNvPr id="16" name="Shape 16"/>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17" name="Shape 17"/>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76200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73" name="Shape 73"/>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74" name="Shape 74"/>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5" name="Shape 75"/>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76200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78" name="Shape 78"/>
          <p:cNvSpPr txBox="1"/>
          <p:nvPr>
            <p:ph idx="1" type="body"/>
          </p:nvPr>
        </p:nvSpPr>
        <p:spPr>
          <a:xfrm>
            <a:off x="457200" y="1536192"/>
            <a:ext cx="3657600" cy="4590288"/>
          </a:xfrm>
          <a:prstGeom prst="rect">
            <a:avLst/>
          </a:prstGeom>
          <a:noFill/>
          <a:ln>
            <a:noFill/>
          </a:ln>
        </p:spPr>
        <p:txBody>
          <a:bodyPr anchorCtr="0" anchor="t" bIns="91425" lIns="91425" rIns="91425" wrap="square" tIns="91425"/>
          <a:lstStyle>
            <a:lvl1pPr indent="-50800" lvl="0" marL="342900" marR="0" rtl="0" algn="l">
              <a:spcBef>
                <a:spcPts val="560"/>
              </a:spcBef>
              <a:spcAft>
                <a:spcPts val="0"/>
              </a:spcAft>
              <a:buClr>
                <a:schemeClr val="accent1"/>
              </a:buClr>
              <a:buSzPct val="100000"/>
              <a:buFont typeface="Arial"/>
              <a:buChar char="•"/>
              <a:defRPr sz="2800">
                <a:solidFill>
                  <a:schemeClr val="dk1"/>
                </a:solidFill>
                <a:latin typeface="Calibri"/>
                <a:ea typeface="Calibri"/>
                <a:cs typeface="Calibri"/>
                <a:sym typeface="Calibri"/>
              </a:defRPr>
            </a:lvl1pPr>
            <a:lvl2pPr indent="-80962" lvl="1" marL="639763" marR="0" rtl="0" algn="l">
              <a:spcBef>
                <a:spcPts val="480"/>
              </a:spcBef>
              <a:spcAft>
                <a:spcPts val="0"/>
              </a:spcAft>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3187" lvl="2" marL="1004888" marR="0" rtl="0" algn="l">
              <a:spcBef>
                <a:spcPts val="400"/>
              </a:spcBef>
              <a:spcAft>
                <a:spcPts val="0"/>
              </a:spcAft>
              <a:buClr>
                <a:srgbClr val="B58B80"/>
              </a:buClr>
              <a:buSzPct val="100000"/>
              <a:buFont typeface="Arial"/>
              <a:buChar char="•"/>
              <a:defRPr b="0" i="0" sz="2000" u="none" cap="none" strike="noStrike">
                <a:solidFill>
                  <a:schemeClr val="dk1"/>
                </a:solidFill>
                <a:latin typeface="Calibri"/>
                <a:ea typeface="Calibri"/>
                <a:cs typeface="Calibri"/>
                <a:sym typeface="Calibri"/>
              </a:defRPr>
            </a:lvl3pPr>
            <a:lvl4pPr indent="-123825" lvl="3" marL="1279525" marR="0" rtl="0" algn="l">
              <a:spcBef>
                <a:spcPts val="360"/>
              </a:spcBef>
              <a:spcAft>
                <a:spcPts val="0"/>
              </a:spcAft>
              <a:buClr>
                <a:srgbClr val="C3986D"/>
              </a:buClr>
              <a:buSzPct val="100000"/>
              <a:buFont typeface="Arial"/>
              <a:buChar char="•"/>
              <a:defRPr b="0" i="0" sz="1800" u="none" cap="none" strike="noStrike">
                <a:solidFill>
                  <a:schemeClr val="dk1"/>
                </a:solidFill>
                <a:latin typeface="Calibri"/>
                <a:ea typeface="Calibri"/>
                <a:cs typeface="Calibri"/>
                <a:sym typeface="Calibri"/>
              </a:defRPr>
            </a:lvl4pPr>
            <a:lvl5pPr indent="-119062" lvl="4" marL="1554163" marR="0" rtl="0" algn="l">
              <a:spcBef>
                <a:spcPts val="360"/>
              </a:spcBef>
              <a:spcAft>
                <a:spcPts val="0"/>
              </a:spcAft>
              <a:buClr>
                <a:srgbClr val="A19574"/>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2" type="body"/>
          </p:nvPr>
        </p:nvSpPr>
        <p:spPr>
          <a:xfrm>
            <a:off x="4419600" y="1536192"/>
            <a:ext cx="3657600" cy="4590288"/>
          </a:xfrm>
          <a:prstGeom prst="rect">
            <a:avLst/>
          </a:prstGeom>
          <a:noFill/>
          <a:ln>
            <a:noFill/>
          </a:ln>
        </p:spPr>
        <p:txBody>
          <a:bodyPr anchorCtr="0" anchor="t" bIns="91425" lIns="91425" rIns="91425" wrap="square" tIns="91425"/>
          <a:lstStyle>
            <a:lvl1pPr indent="-50800" lvl="0" marL="342900" marR="0" rtl="0" algn="l">
              <a:spcBef>
                <a:spcPts val="560"/>
              </a:spcBef>
              <a:spcAft>
                <a:spcPts val="0"/>
              </a:spcAft>
              <a:buClr>
                <a:schemeClr val="accent1"/>
              </a:buClr>
              <a:buSzPct val="100000"/>
              <a:buFont typeface="Arial"/>
              <a:buChar char="•"/>
              <a:defRPr sz="2800">
                <a:solidFill>
                  <a:schemeClr val="dk1"/>
                </a:solidFill>
                <a:latin typeface="Calibri"/>
                <a:ea typeface="Calibri"/>
                <a:cs typeface="Calibri"/>
                <a:sym typeface="Calibri"/>
              </a:defRPr>
            </a:lvl1pPr>
            <a:lvl2pPr indent="-80962" lvl="1" marL="639763" marR="0" rtl="0" algn="l">
              <a:spcBef>
                <a:spcPts val="480"/>
              </a:spcBef>
              <a:spcAft>
                <a:spcPts val="0"/>
              </a:spcAft>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3187" lvl="2" marL="1004888" marR="0" rtl="0" algn="l">
              <a:spcBef>
                <a:spcPts val="400"/>
              </a:spcBef>
              <a:spcAft>
                <a:spcPts val="0"/>
              </a:spcAft>
              <a:buClr>
                <a:srgbClr val="B58B80"/>
              </a:buClr>
              <a:buSzPct val="100000"/>
              <a:buFont typeface="Arial"/>
              <a:buChar char="•"/>
              <a:defRPr b="0" i="0" sz="2000" u="none" cap="none" strike="noStrike">
                <a:solidFill>
                  <a:schemeClr val="dk1"/>
                </a:solidFill>
                <a:latin typeface="Calibri"/>
                <a:ea typeface="Calibri"/>
                <a:cs typeface="Calibri"/>
                <a:sym typeface="Calibri"/>
              </a:defRPr>
            </a:lvl3pPr>
            <a:lvl4pPr indent="-123825" lvl="3" marL="1279525" marR="0" rtl="0" algn="l">
              <a:spcBef>
                <a:spcPts val="360"/>
              </a:spcBef>
              <a:spcAft>
                <a:spcPts val="0"/>
              </a:spcAft>
              <a:buClr>
                <a:srgbClr val="C3986D"/>
              </a:buClr>
              <a:buSzPct val="100000"/>
              <a:buFont typeface="Arial"/>
              <a:buChar char="•"/>
              <a:defRPr b="0" i="0" sz="1800" u="none" cap="none" strike="noStrike">
                <a:solidFill>
                  <a:schemeClr val="dk1"/>
                </a:solidFill>
                <a:latin typeface="Calibri"/>
                <a:ea typeface="Calibri"/>
                <a:cs typeface="Calibri"/>
                <a:sym typeface="Calibri"/>
              </a:defRPr>
            </a:lvl4pPr>
            <a:lvl5pPr indent="-119062" lvl="4" marL="1554163" marR="0" rtl="0" algn="l">
              <a:spcBef>
                <a:spcPts val="360"/>
              </a:spcBef>
              <a:spcAft>
                <a:spcPts val="0"/>
              </a:spcAft>
              <a:buClr>
                <a:srgbClr val="A19574"/>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Shape 80"/>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81" name="Shape 81"/>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3" name="Shape 83"/>
        <p:cNvGrpSpPr/>
        <p:nvPr/>
      </p:nvGrpSpPr>
      <p:grpSpPr>
        <a:xfrm>
          <a:off x="0" y="0"/>
          <a:ext cx="0" cy="0"/>
          <a:chOff x="0" y="0"/>
          <a:chExt cx="0" cy="0"/>
        </a:xfrm>
      </p:grpSpPr>
      <p:sp>
        <p:nvSpPr>
          <p:cNvPr id="84" name="Shape 84"/>
          <p:cNvSpPr txBox="1"/>
          <p:nvPr>
            <p:ph type="title"/>
          </p:nvPr>
        </p:nvSpPr>
        <p:spPr>
          <a:xfrm>
            <a:off x="722313" y="5486400"/>
            <a:ext cx="7659687" cy="11684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3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85" name="Shape 85"/>
          <p:cNvSpPr txBox="1"/>
          <p:nvPr>
            <p:ph idx="1" type="body"/>
          </p:nvPr>
        </p:nvSpPr>
        <p:spPr>
          <a:xfrm>
            <a:off x="722313" y="3852863"/>
            <a:ext cx="6135687" cy="1633538"/>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chemeClr val="accent1"/>
              </a:buClr>
              <a:buFont typeface="Arial"/>
              <a:buNone/>
              <a:defRPr sz="2000">
                <a:solidFill>
                  <a:srgbClr val="888888"/>
                </a:solidFill>
                <a:latin typeface="Calibri"/>
                <a:ea typeface="Calibri"/>
                <a:cs typeface="Calibri"/>
                <a:sym typeface="Calibri"/>
              </a:defRPr>
            </a:lvl1pPr>
            <a:lvl2pPr indent="0" lvl="1" marL="457200" marR="0" rtl="0" algn="l">
              <a:spcBef>
                <a:spcPts val="360"/>
              </a:spcBef>
              <a:spcAft>
                <a:spcPts val="0"/>
              </a:spcAft>
              <a:buClr>
                <a:schemeClr val="accent2"/>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B58B80"/>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C3986D"/>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A19574"/>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chemeClr val="accent1"/>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chemeClr val="accent2"/>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chemeClr val="accent3"/>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chemeClr val="accent4"/>
              </a:buClr>
              <a:buFont typeface="Arial"/>
              <a:buNone/>
              <a:defRPr b="0" i="0" sz="1400" u="none" cap="none" strike="noStrike">
                <a:solidFill>
                  <a:srgbClr val="888888"/>
                </a:solidFill>
                <a:latin typeface="Calibri"/>
                <a:ea typeface="Calibri"/>
                <a:cs typeface="Calibri"/>
                <a:sym typeface="Calibri"/>
              </a:defRPr>
            </a:lvl9pPr>
          </a:lstStyle>
          <a:p/>
        </p:txBody>
      </p:sp>
      <p:sp>
        <p:nvSpPr>
          <p:cNvPr id="86" name="Shape 86"/>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87" name="Shape 87"/>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8" name="Shape 88"/>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9" name="Shape 19"/>
        <p:cNvGrpSpPr/>
        <p:nvPr/>
      </p:nvGrpSpPr>
      <p:grpSpPr>
        <a:xfrm>
          <a:off x="0" y="0"/>
          <a:ext cx="0" cy="0"/>
          <a:chOff x="0" y="0"/>
          <a:chExt cx="0" cy="0"/>
        </a:xfrm>
      </p:grpSpPr>
      <p:sp>
        <p:nvSpPr>
          <p:cNvPr id="20" name="Shape 20"/>
          <p:cNvSpPr txBox="1"/>
          <p:nvPr>
            <p:ph type="title"/>
          </p:nvPr>
        </p:nvSpPr>
        <p:spPr>
          <a:xfrm>
            <a:off x="457200" y="274637"/>
            <a:ext cx="76200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21" name="Shape 21"/>
          <p:cNvSpPr txBox="1"/>
          <p:nvPr>
            <p:ph idx="1" type="body"/>
          </p:nvPr>
        </p:nvSpPr>
        <p:spPr>
          <a:xfrm>
            <a:off x="457200" y="1535113"/>
            <a:ext cx="3657600" cy="639762"/>
          </a:xfrm>
          <a:prstGeom prst="rect">
            <a:avLst/>
          </a:prstGeom>
          <a:noFill/>
          <a:ln>
            <a:noFill/>
          </a:ln>
        </p:spPr>
        <p:txBody>
          <a:bodyPr anchorCtr="0" anchor="b" bIns="91425" lIns="91425" rIns="91425" wrap="square" tIns="91425"/>
          <a:lstStyle>
            <a:lvl1pPr indent="0" lvl="0" marL="0" marR="0" rtl="0" algn="ctr">
              <a:spcBef>
                <a:spcPts val="400"/>
              </a:spcBef>
              <a:spcAft>
                <a:spcPts val="0"/>
              </a:spcAft>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spcAft>
                <a:spcPts val="0"/>
              </a:spcAft>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rgbClr val="B58B80"/>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rgbClr val="C3986D"/>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A19574"/>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22" name="Shape 22"/>
          <p:cNvSpPr txBox="1"/>
          <p:nvPr>
            <p:ph idx="2" type="body"/>
          </p:nvPr>
        </p:nvSpPr>
        <p:spPr>
          <a:xfrm>
            <a:off x="457200" y="2174875"/>
            <a:ext cx="3657600" cy="3951288"/>
          </a:xfrm>
          <a:prstGeom prst="rect">
            <a:avLst/>
          </a:prstGeom>
          <a:noFill/>
          <a:ln>
            <a:noFill/>
          </a:ln>
        </p:spPr>
        <p:txBody>
          <a:bodyPr anchorCtr="0" anchor="t" bIns="91425" lIns="91425" rIns="91425" wrap="square" tIns="91425"/>
          <a:lstStyle>
            <a:lvl1pPr indent="-76200" lvl="0" marL="342900" marR="0" rtl="0" algn="l">
              <a:spcBef>
                <a:spcPts val="480"/>
              </a:spcBef>
              <a:spcAft>
                <a:spcPts val="0"/>
              </a:spcAft>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31762" lvl="4" marL="1554163" marR="0" rtl="0" algn="l">
              <a:spcBef>
                <a:spcPts val="320"/>
              </a:spcBef>
              <a:spcAft>
                <a:spcPts val="0"/>
              </a:spcAft>
              <a:buClr>
                <a:srgbClr val="A19574"/>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3" name="Shape 23"/>
          <p:cNvSpPr txBox="1"/>
          <p:nvPr>
            <p:ph idx="3" type="body"/>
          </p:nvPr>
        </p:nvSpPr>
        <p:spPr>
          <a:xfrm>
            <a:off x="4419600" y="1535113"/>
            <a:ext cx="3657600" cy="639762"/>
          </a:xfrm>
          <a:prstGeom prst="rect">
            <a:avLst/>
          </a:prstGeom>
          <a:noFill/>
          <a:ln>
            <a:noFill/>
          </a:ln>
        </p:spPr>
        <p:txBody>
          <a:bodyPr anchorCtr="0" anchor="b" bIns="91425" lIns="91425" rIns="91425" wrap="square" tIns="91425"/>
          <a:lstStyle>
            <a:lvl1pPr indent="0" lvl="0" marL="0" marR="0" rtl="0" algn="ctr">
              <a:spcBef>
                <a:spcPts val="400"/>
              </a:spcBef>
              <a:spcAft>
                <a:spcPts val="0"/>
              </a:spcAft>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spcAft>
                <a:spcPts val="0"/>
              </a:spcAft>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rgbClr val="B58B80"/>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rgbClr val="C3986D"/>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A19574"/>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24" name="Shape 24"/>
          <p:cNvSpPr txBox="1"/>
          <p:nvPr>
            <p:ph idx="4" type="body"/>
          </p:nvPr>
        </p:nvSpPr>
        <p:spPr>
          <a:xfrm>
            <a:off x="4419600" y="2174875"/>
            <a:ext cx="3657600" cy="3951288"/>
          </a:xfrm>
          <a:prstGeom prst="rect">
            <a:avLst/>
          </a:prstGeom>
          <a:noFill/>
          <a:ln>
            <a:noFill/>
          </a:ln>
        </p:spPr>
        <p:txBody>
          <a:bodyPr anchorCtr="0" anchor="t" bIns="91425" lIns="91425" rIns="91425" wrap="square" tIns="91425"/>
          <a:lstStyle>
            <a:lvl1pPr indent="-76200" lvl="0" marL="342900" marR="0" rtl="0" algn="l">
              <a:spcBef>
                <a:spcPts val="480"/>
              </a:spcBef>
              <a:spcAft>
                <a:spcPts val="0"/>
              </a:spcAft>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31762" lvl="4" marL="1554163" marR="0" rtl="0" algn="l">
              <a:spcBef>
                <a:spcPts val="320"/>
              </a:spcBef>
              <a:spcAft>
                <a:spcPts val="0"/>
              </a:spcAft>
              <a:buClr>
                <a:srgbClr val="A19574"/>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5" name="Shape 25"/>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26" name="Shape 26"/>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7" name="Shape 27"/>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76200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30" name="Shape 30"/>
          <p:cNvSpPr txBox="1"/>
          <p:nvPr>
            <p:ph idx="1" type="body"/>
          </p:nvPr>
        </p:nvSpPr>
        <p:spPr>
          <a:xfrm>
            <a:off x="457200" y="1600200"/>
            <a:ext cx="7620000" cy="480060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sz="2200">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31" name="Shape 31"/>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32" name="Shape 32"/>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3" name="Shape 33"/>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Chart">
  <p:cSld name="Title, Text and Chart">
    <p:spTree>
      <p:nvGrpSpPr>
        <p:cNvPr id="34" name="Shape 34"/>
        <p:cNvGrpSpPr/>
        <p:nvPr/>
      </p:nvGrpSpPr>
      <p:grpSpPr>
        <a:xfrm>
          <a:off x="0" y="0"/>
          <a:ext cx="0" cy="0"/>
          <a:chOff x="0" y="0"/>
          <a:chExt cx="0" cy="0"/>
        </a:xfrm>
      </p:grpSpPr>
      <p:sp>
        <p:nvSpPr>
          <p:cNvPr id="35" name="Shape 35"/>
          <p:cNvSpPr txBox="1"/>
          <p:nvPr>
            <p:ph type="title"/>
          </p:nvPr>
        </p:nvSpPr>
        <p:spPr>
          <a:xfrm>
            <a:off x="1219200" y="533400"/>
            <a:ext cx="77724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36" name="Shape 36"/>
          <p:cNvSpPr txBox="1"/>
          <p:nvPr>
            <p:ph idx="1" type="body"/>
          </p:nvPr>
        </p:nvSpPr>
        <p:spPr>
          <a:xfrm>
            <a:off x="1219200" y="1981200"/>
            <a:ext cx="3810000" cy="411480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sz="2200">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37" name="Shape 37"/>
          <p:cNvSpPr/>
          <p:nvPr>
            <p:ph idx="2" type="chart"/>
          </p:nvPr>
        </p:nvSpPr>
        <p:spPr>
          <a:xfrm>
            <a:off x="5181600" y="1981200"/>
            <a:ext cx="3810000" cy="411480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sz="2200">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38" name="Shape 38"/>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39" name="Shape 39"/>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0" name="Shape 40"/>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1" name="Shape 41"/>
        <p:cNvGrpSpPr/>
        <p:nvPr/>
      </p:nvGrpSpPr>
      <p:grpSpPr>
        <a:xfrm>
          <a:off x="0" y="0"/>
          <a:ext cx="0" cy="0"/>
          <a:chOff x="0" y="0"/>
          <a:chExt cx="0" cy="0"/>
        </a:xfrm>
      </p:grpSpPr>
      <p:sp>
        <p:nvSpPr>
          <p:cNvPr id="42" name="Shape 42"/>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43" name="Shape 43"/>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45" name="Shape 45"/>
        <p:cNvGrpSpPr/>
        <p:nvPr/>
      </p:nvGrpSpPr>
      <p:grpSpPr>
        <a:xfrm>
          <a:off x="0" y="0"/>
          <a:ext cx="0" cy="0"/>
          <a:chOff x="0" y="0"/>
          <a:chExt cx="0" cy="0"/>
        </a:xfrm>
      </p:grpSpPr>
      <p:sp>
        <p:nvSpPr>
          <p:cNvPr id="46" name="Shape 46"/>
          <p:cNvSpPr txBox="1"/>
          <p:nvPr>
            <p:ph type="title"/>
          </p:nvPr>
        </p:nvSpPr>
        <p:spPr>
          <a:xfrm rot="5400000">
            <a:off x="4579937" y="2324100"/>
            <a:ext cx="5851525" cy="17526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47" name="Shape 47"/>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sz="2200">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48" name="Shape 48"/>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49" name="Shape 49"/>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76200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53" name="Shape 53"/>
          <p:cNvSpPr txBox="1"/>
          <p:nvPr>
            <p:ph idx="1" type="body"/>
          </p:nvPr>
        </p:nvSpPr>
        <p:spPr>
          <a:xfrm rot="5400000">
            <a:off x="1866900" y="190500"/>
            <a:ext cx="4800600" cy="762000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sz="2200">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Shape 54"/>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55" name="Shape 55"/>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6" name="Shape 56"/>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7" name="Shape 57"/>
        <p:cNvGrpSpPr/>
        <p:nvPr/>
      </p:nvGrpSpPr>
      <p:grpSpPr>
        <a:xfrm>
          <a:off x="0" y="0"/>
          <a:ext cx="0" cy="0"/>
          <a:chOff x="0" y="0"/>
          <a:chExt cx="0" cy="0"/>
        </a:xfrm>
      </p:grpSpPr>
      <p:sp>
        <p:nvSpPr>
          <p:cNvPr id="58" name="Shape 58"/>
          <p:cNvSpPr txBox="1"/>
          <p:nvPr>
            <p:ph type="title"/>
          </p:nvPr>
        </p:nvSpPr>
        <p:spPr>
          <a:xfrm>
            <a:off x="301752" y="5495278"/>
            <a:ext cx="7772400" cy="594626"/>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1" i="0" sz="22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59" name="Shape 59"/>
          <p:cNvSpPr/>
          <p:nvPr>
            <p:ph idx="2" type="pic"/>
          </p:nvPr>
        </p:nvSpPr>
        <p:spPr>
          <a:xfrm>
            <a:off x="0" y="0"/>
            <a:ext cx="8458200" cy="54864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accent1"/>
              </a:buClr>
              <a:buFont typeface="Arial"/>
              <a:buNone/>
              <a:defRPr sz="3200">
                <a:solidFill>
                  <a:schemeClr val="dk1"/>
                </a:solidFill>
                <a:latin typeface="Calibri"/>
                <a:ea typeface="Calibri"/>
                <a:cs typeface="Calibri"/>
                <a:sym typeface="Calibri"/>
              </a:defRPr>
            </a:lvl1pPr>
            <a:lvl2pPr indent="0" lvl="1" marL="457200" marR="0" rtl="0" algn="l">
              <a:spcBef>
                <a:spcPts val="560"/>
              </a:spcBef>
              <a:spcAft>
                <a:spcPts val="0"/>
              </a:spcAft>
              <a:buClr>
                <a:schemeClr val="accent2"/>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rgbClr val="B58B80"/>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rgbClr val="C3986D"/>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rgbClr val="A19574"/>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accent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accent2"/>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accent3"/>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accent4"/>
              </a:buClr>
              <a:buFont typeface="Arial"/>
              <a:buNone/>
              <a:defRPr b="0" i="0" sz="2000" u="none" cap="none" strike="noStrike">
                <a:solidFill>
                  <a:schemeClr val="dk1"/>
                </a:solidFill>
                <a:latin typeface="Calibri"/>
                <a:ea typeface="Calibri"/>
                <a:cs typeface="Calibri"/>
                <a:sym typeface="Calibri"/>
              </a:defRPr>
            </a:lvl9pPr>
          </a:lstStyle>
          <a:p/>
        </p:txBody>
      </p:sp>
      <p:sp>
        <p:nvSpPr>
          <p:cNvPr id="60" name="Shape 60"/>
          <p:cNvSpPr txBox="1"/>
          <p:nvPr>
            <p:ph idx="1" type="body"/>
          </p:nvPr>
        </p:nvSpPr>
        <p:spPr>
          <a:xfrm>
            <a:off x="301752" y="6096000"/>
            <a:ext cx="7772400" cy="612648"/>
          </a:xfrm>
          <a:prstGeom prst="rect">
            <a:avLst/>
          </a:prstGeom>
          <a:noFill/>
          <a:ln>
            <a:noFill/>
          </a:ln>
        </p:spPr>
        <p:txBody>
          <a:bodyPr anchorCtr="0" anchor="t" bIns="91425" lIns="91425" rIns="91425" wrap="square" tIns="91425"/>
          <a:lstStyle>
            <a:lvl1pPr indent="0" lvl="0" marL="0" marR="0" rtl="0" algn="ctr">
              <a:spcBef>
                <a:spcPts val="320"/>
              </a:spcBef>
              <a:spcAft>
                <a:spcPts val="0"/>
              </a:spcAft>
              <a:buClr>
                <a:schemeClr val="accent1"/>
              </a:buClr>
              <a:buFont typeface="Arial"/>
              <a:buNone/>
              <a:defRPr sz="1600">
                <a:solidFill>
                  <a:schemeClr val="dk1"/>
                </a:solidFill>
                <a:latin typeface="Calibri"/>
                <a:ea typeface="Calibri"/>
                <a:cs typeface="Calibri"/>
                <a:sym typeface="Calibri"/>
              </a:defRPr>
            </a:lvl1pPr>
            <a:lvl2pPr indent="0" lvl="1" marL="457200" marR="0" rtl="0" algn="l">
              <a:spcBef>
                <a:spcPts val="240"/>
              </a:spcBef>
              <a:spcAft>
                <a:spcPts val="0"/>
              </a:spcAft>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rgbClr val="B58B80"/>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rgbClr val="C3986D"/>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A19574"/>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61" name="Shape 61"/>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62" name="Shape 62"/>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3" name="Shape 63"/>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4" name="Shape 64"/>
        <p:cNvGrpSpPr/>
        <p:nvPr/>
      </p:nvGrpSpPr>
      <p:grpSpPr>
        <a:xfrm>
          <a:off x="0" y="0"/>
          <a:ext cx="0" cy="0"/>
          <a:chOff x="0" y="0"/>
          <a:chExt cx="0" cy="0"/>
        </a:xfrm>
      </p:grpSpPr>
      <p:sp>
        <p:nvSpPr>
          <p:cNvPr id="65" name="Shape 65"/>
          <p:cNvSpPr txBox="1"/>
          <p:nvPr>
            <p:ph type="title"/>
          </p:nvPr>
        </p:nvSpPr>
        <p:spPr>
          <a:xfrm>
            <a:off x="304801" y="5495544"/>
            <a:ext cx="7772400" cy="59436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1" i="0" sz="22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66" name="Shape 66"/>
          <p:cNvSpPr txBox="1"/>
          <p:nvPr>
            <p:ph idx="1" type="body"/>
          </p:nvPr>
        </p:nvSpPr>
        <p:spPr>
          <a:xfrm>
            <a:off x="304799" y="6096000"/>
            <a:ext cx="7772401" cy="609600"/>
          </a:xfrm>
          <a:prstGeom prst="rect">
            <a:avLst/>
          </a:prstGeom>
          <a:noFill/>
          <a:ln>
            <a:noFill/>
          </a:ln>
        </p:spPr>
        <p:txBody>
          <a:bodyPr anchorCtr="0" anchor="t" bIns="91425" lIns="91425" rIns="91425" wrap="square" tIns="91425"/>
          <a:lstStyle>
            <a:lvl1pPr indent="0" lvl="0" marL="0" marR="0" rtl="0" algn="ctr">
              <a:spcBef>
                <a:spcPts val="320"/>
              </a:spcBef>
              <a:spcAft>
                <a:spcPts val="0"/>
              </a:spcAft>
              <a:buClr>
                <a:schemeClr val="accent1"/>
              </a:buClr>
              <a:buFont typeface="Arial"/>
              <a:buNone/>
              <a:defRPr sz="1600">
                <a:solidFill>
                  <a:schemeClr val="dk1"/>
                </a:solidFill>
                <a:latin typeface="Calibri"/>
                <a:ea typeface="Calibri"/>
                <a:cs typeface="Calibri"/>
                <a:sym typeface="Calibri"/>
              </a:defRPr>
            </a:lvl1pPr>
            <a:lvl2pPr indent="0" lvl="1" marL="457200" marR="0" rtl="0" algn="l">
              <a:spcBef>
                <a:spcPts val="240"/>
              </a:spcBef>
              <a:spcAft>
                <a:spcPts val="0"/>
              </a:spcAft>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rgbClr val="B58B80"/>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rgbClr val="C3986D"/>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A19574"/>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67" name="Shape 67"/>
          <p:cNvSpPr txBox="1"/>
          <p:nvPr>
            <p:ph idx="2" type="body"/>
          </p:nvPr>
        </p:nvSpPr>
        <p:spPr>
          <a:xfrm>
            <a:off x="304800" y="381000"/>
            <a:ext cx="7772400" cy="494284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sz="2200">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Shape 68"/>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69" name="Shape 69"/>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0" name="Shape 70"/>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76200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7" name="Shape 7"/>
          <p:cNvSpPr txBox="1"/>
          <p:nvPr>
            <p:ph idx="1" type="body"/>
          </p:nvPr>
        </p:nvSpPr>
        <p:spPr>
          <a:xfrm>
            <a:off x="457200" y="1600200"/>
            <a:ext cx="7620000" cy="4800600"/>
          </a:xfrm>
          <a:prstGeom prst="rect">
            <a:avLst/>
          </a:prstGeom>
          <a:noFill/>
          <a:ln>
            <a:noFill/>
          </a:ln>
        </p:spPr>
        <p:txBody>
          <a:bodyPr anchorCtr="0" anchor="t" bIns="91425" lIns="91425" rIns="91425" wrap="square" tIns="91425"/>
          <a:lstStyle>
            <a:lvl1pPr indent="-88900" lvl="0" marL="342900" marR="0" rtl="0" algn="l">
              <a:spcBef>
                <a:spcPts val="440"/>
              </a:spcBef>
              <a:spcAft>
                <a:spcPts val="0"/>
              </a:spcAft>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Shape 8"/>
          <p:cNvSpPr txBox="1"/>
          <p:nvPr/>
        </p:nvSpPr>
        <p:spPr>
          <a:xfrm>
            <a:off x="8458200" y="0"/>
            <a:ext cx="685800" cy="6858000"/>
          </a:xfrm>
          <a:prstGeom prst="rect">
            <a:avLst/>
          </a:prstGeom>
          <a:solidFill>
            <a:schemeClr val="dk2"/>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 name="Shape 9"/>
          <p:cNvSpPr txBox="1"/>
          <p:nvPr/>
        </p:nvSpPr>
        <p:spPr>
          <a:xfrm>
            <a:off x="8458200" y="5486400"/>
            <a:ext cx="685800" cy="685800"/>
          </a:xfrm>
          <a:prstGeom prst="rect">
            <a:avLst/>
          </a:prstGeom>
          <a:solidFill>
            <a:schemeClr val="accent1"/>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 name="Shape 10"/>
          <p:cNvSpPr/>
          <p:nvPr>
            <p:ph idx="12" type="sldNum"/>
          </p:nvPr>
        </p:nvSpPr>
        <p:spPr>
          <a:xfrm>
            <a:off x="8531225" y="5648325"/>
            <a:ext cx="549275" cy="396875"/>
          </a:xfrm>
          <a:prstGeom prst="bracketPair">
            <a:avLst/>
          </a:prstGeom>
          <a:noFill/>
          <a:ln cap="flat" cmpd="sng" w="19050">
            <a:solidFill>
              <a:srgbClr val="FFFFFF"/>
            </a:solidFill>
            <a:prstDash val="solid"/>
            <a:miter lim="800000"/>
            <a:headEnd len="med" w="med" type="none"/>
            <a:tailEnd len="med" w="med" type="none"/>
          </a:ln>
        </p:spPr>
        <p:txBody>
          <a:bodyPr anchorCtr="0" anchor="ctr" bIns="0" lIns="0" rIns="0" wrap="square"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11" name="Shape 11"/>
          <p:cNvSpPr txBox="1"/>
          <p:nvPr>
            <p:ph idx="11" type="ftr"/>
          </p:nvPr>
        </p:nvSpPr>
        <p:spPr>
          <a:xfrm rot="-5400000">
            <a:off x="7587456" y="4048918"/>
            <a:ext cx="2366962"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rot="-5400000">
            <a:off x="7551737" y="1646237"/>
            <a:ext cx="24384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gif"/><Relationship Id="rId4" Type="http://schemas.openxmlformats.org/officeDocument/2006/relationships/image" Target="../media/image12.jpg"/><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ctrTitle"/>
          </p:nvPr>
        </p:nvSpPr>
        <p:spPr>
          <a:xfrm>
            <a:off x="439737" y="304800"/>
            <a:ext cx="7772400" cy="20574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6600" u="none" cap="none" strike="noStrike">
                <a:solidFill>
                  <a:schemeClr val="dk2"/>
                </a:solidFill>
                <a:latin typeface="Cambria"/>
                <a:ea typeface="Cambria"/>
                <a:cs typeface="Cambria"/>
                <a:sym typeface="Cambria"/>
              </a:rPr>
              <a:t>Westward!</a:t>
            </a:r>
            <a:br>
              <a:rPr b="0" i="0" lang="en-US" sz="6600" u="none" cap="none" strike="noStrike">
                <a:solidFill>
                  <a:schemeClr val="dk2"/>
                </a:solidFill>
                <a:latin typeface="Cambria"/>
                <a:ea typeface="Cambria"/>
                <a:cs typeface="Cambria"/>
                <a:sym typeface="Cambria"/>
              </a:rPr>
            </a:br>
            <a:r>
              <a:rPr b="0" i="1" lang="en-US" sz="4000" u="none" cap="none" strike="noStrike">
                <a:solidFill>
                  <a:schemeClr val="dk2"/>
                </a:solidFill>
                <a:latin typeface="Cambria"/>
                <a:ea typeface="Cambria"/>
                <a:cs typeface="Cambria"/>
                <a:sym typeface="Cambria"/>
              </a:rPr>
              <a:t>U.S. Expansion Westward</a:t>
            </a:r>
          </a:p>
        </p:txBody>
      </p:sp>
      <p:pic>
        <p:nvPicPr>
          <p:cNvPr descr="http://connectivecorridor.syr.edu/wp-content/uploads/2012/10/wild-west.jpg" id="94" name="Shape 94"/>
          <p:cNvPicPr preferRelativeResize="0"/>
          <p:nvPr/>
        </p:nvPicPr>
        <p:blipFill rotWithShape="1">
          <a:blip r:embed="rId3">
            <a:alphaModFix/>
          </a:blip>
          <a:srcRect b="0" l="0" r="0" t="0"/>
          <a:stretch/>
        </p:blipFill>
        <p:spPr>
          <a:xfrm>
            <a:off x="1377950" y="2462212"/>
            <a:ext cx="6967537" cy="8308975"/>
          </a:xfrm>
          <a:prstGeom prst="roundRect">
            <a:avLst>
              <a:gd fmla="val 4167" name="adj"/>
            </a:avLst>
          </a:prstGeom>
          <a:solidFill>
            <a:srgbClr val="FFFFFF"/>
          </a:solidFill>
          <a:ln cap="sq" cmpd="sng" w="76200">
            <a:solidFill>
              <a:srgbClr val="6B4C2C"/>
            </a:solidFill>
            <a:prstDash val="solid"/>
            <a:miter lim="800000"/>
            <a:headEnd len="med" w="med" type="none"/>
            <a:tailEnd len="med" w="med" type="none"/>
          </a:ln>
          <a:effectLst>
            <a:reflection blurRad="0" dir="5400000" dist="5000" endA="0" endPos="28000" fadeDir="5400000" kx="0" rotWithShape="0" algn="bl" stA="2800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ambria"/>
              <a:buNone/>
            </a:pPr>
            <a:r>
              <a:rPr b="0" i="0" lang="en-US" sz="4600" u="sng" cap="none" strike="noStrike">
                <a:solidFill>
                  <a:schemeClr val="dk2"/>
                </a:solidFill>
                <a:latin typeface="Cambria"/>
                <a:ea typeface="Cambria"/>
                <a:cs typeface="Cambria"/>
                <a:sym typeface="Cambria"/>
              </a:rPr>
              <a:t>4 Corners</a:t>
            </a:r>
          </a:p>
        </p:txBody>
      </p:sp>
      <p:sp>
        <p:nvSpPr>
          <p:cNvPr id="155" name="Shape 155"/>
          <p:cNvSpPr txBox="1"/>
          <p:nvPr>
            <p:ph idx="1" type="body"/>
          </p:nvPr>
        </p:nvSpPr>
        <p:spPr>
          <a:xfrm>
            <a:off x="381000" y="1676400"/>
            <a:ext cx="7772400" cy="4648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accent1"/>
              </a:buClr>
              <a:buSzPct val="25000"/>
              <a:buFont typeface="Arial"/>
              <a:buNone/>
            </a:pPr>
            <a:r>
              <a:t/>
            </a:r>
            <a:endParaRPr b="0" i="0" sz="2800" u="none">
              <a:solidFill>
                <a:schemeClr val="dk1"/>
              </a:solidFill>
              <a:latin typeface="Cambria"/>
              <a:ea typeface="Cambria"/>
              <a:cs typeface="Cambria"/>
              <a:sym typeface="Cambria"/>
            </a:endParaRPr>
          </a:p>
          <a:p>
            <a:pPr indent="0" lvl="0" marL="0" marR="0" rtl="0" algn="ctr">
              <a:lnSpc>
                <a:spcPct val="100000"/>
              </a:lnSpc>
              <a:spcBef>
                <a:spcPts val="520"/>
              </a:spcBef>
              <a:spcAft>
                <a:spcPts val="0"/>
              </a:spcAft>
              <a:buClr>
                <a:schemeClr val="accent1"/>
              </a:buClr>
              <a:buSzPct val="25000"/>
              <a:buFont typeface="Arial"/>
              <a:buNone/>
            </a:pPr>
            <a:r>
              <a:rPr b="1" i="1" lang="en-US" sz="2600" u="none">
                <a:solidFill>
                  <a:schemeClr val="dk1"/>
                </a:solidFill>
                <a:latin typeface="Cambria"/>
                <a:ea typeface="Cambria"/>
                <a:cs typeface="Cambria"/>
                <a:sym typeface="Cambria"/>
              </a:rPr>
              <a:t>The President should be allowed to make a big purchase using taxpayer money without consulting anyone else.</a:t>
            </a:r>
          </a:p>
          <a:p>
            <a:pPr indent="0" lvl="0" marL="0" marR="0" rtl="0" algn="ctr">
              <a:lnSpc>
                <a:spcPct val="100000"/>
              </a:lnSpc>
              <a:spcBef>
                <a:spcPts val="520"/>
              </a:spcBef>
              <a:spcAft>
                <a:spcPts val="0"/>
              </a:spcAft>
              <a:buClr>
                <a:schemeClr val="accent1"/>
              </a:buClr>
              <a:buSzPct val="25000"/>
              <a:buFont typeface="Arial"/>
              <a:buNone/>
            </a:pPr>
            <a:r>
              <a:t/>
            </a:r>
            <a:endParaRPr b="1" i="1" sz="2600" u="none">
              <a:solidFill>
                <a:schemeClr val="dk1"/>
              </a:solidFill>
              <a:latin typeface="Cambria"/>
              <a:ea typeface="Cambria"/>
              <a:cs typeface="Cambria"/>
              <a:sym typeface="Cambria"/>
            </a:endParaRPr>
          </a:p>
          <a:p>
            <a:pPr indent="0" lvl="0" marL="0" marR="0" rtl="0" algn="l">
              <a:lnSpc>
                <a:spcPct val="100000"/>
              </a:lnSpc>
              <a:spcBef>
                <a:spcPts val="400"/>
              </a:spcBef>
              <a:spcAft>
                <a:spcPts val="0"/>
              </a:spcAft>
              <a:buClr>
                <a:schemeClr val="accent1"/>
              </a:buClr>
              <a:buSzPct val="110000"/>
              <a:buFont typeface="Arial"/>
              <a:buAutoNum type="arabicPeriod"/>
            </a:pPr>
            <a:r>
              <a:rPr b="0" i="0" lang="en-US" sz="2000" u="none">
                <a:solidFill>
                  <a:srgbClr val="FF0000"/>
                </a:solidFill>
                <a:latin typeface="Cambria"/>
                <a:ea typeface="Cambria"/>
                <a:cs typeface="Cambria"/>
                <a:sym typeface="Cambria"/>
              </a:rPr>
              <a:t>Decide if you Agree, Strongly Agree, Disagree, or Strongly Disagree.</a:t>
            </a:r>
          </a:p>
          <a:p>
            <a:pPr indent="0" lvl="0" marL="0" marR="0" rtl="0" algn="l">
              <a:lnSpc>
                <a:spcPct val="100000"/>
              </a:lnSpc>
              <a:spcBef>
                <a:spcPts val="400"/>
              </a:spcBef>
              <a:spcAft>
                <a:spcPts val="0"/>
              </a:spcAft>
              <a:buClr>
                <a:schemeClr val="accent1"/>
              </a:buClr>
              <a:buSzPct val="110000"/>
              <a:buFont typeface="Arial"/>
              <a:buAutoNum type="arabicPeriod"/>
            </a:pPr>
            <a:r>
              <a:rPr b="0" i="0" lang="en-US" sz="2000" u="none">
                <a:solidFill>
                  <a:srgbClr val="FF0000"/>
                </a:solidFill>
                <a:latin typeface="Cambria"/>
                <a:ea typeface="Cambria"/>
                <a:cs typeface="Cambria"/>
                <a:sym typeface="Cambria"/>
              </a:rPr>
              <a:t>Record your answer on the </a:t>
            </a:r>
            <a:r>
              <a:rPr b="1" i="1" lang="en-US" sz="2000" u="sng">
                <a:solidFill>
                  <a:srgbClr val="FF0000"/>
                </a:solidFill>
                <a:latin typeface="Cambria"/>
                <a:ea typeface="Cambria"/>
                <a:cs typeface="Cambria"/>
                <a:sym typeface="Cambria"/>
              </a:rPr>
              <a:t>LEFT SIDE </a:t>
            </a:r>
            <a:r>
              <a:rPr b="0" i="0" lang="en-US" sz="2000" u="none">
                <a:solidFill>
                  <a:srgbClr val="FF0000"/>
                </a:solidFill>
                <a:latin typeface="Cambria"/>
                <a:ea typeface="Cambria"/>
                <a:cs typeface="Cambria"/>
                <a:sym typeface="Cambria"/>
              </a:rPr>
              <a:t>of your notebook</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The Louisiana Purchase (3)</a:t>
            </a:r>
          </a:p>
        </p:txBody>
      </p:sp>
      <p:sp>
        <p:nvSpPr>
          <p:cNvPr id="161" name="Shape 161"/>
          <p:cNvSpPr txBox="1"/>
          <p:nvPr>
            <p:ph idx="1" type="body"/>
          </p:nvPr>
        </p:nvSpPr>
        <p:spPr>
          <a:xfrm>
            <a:off x="381000" y="1447800"/>
            <a:ext cx="7772400" cy="4648200"/>
          </a:xfrm>
          <a:prstGeom prst="rect">
            <a:avLst/>
          </a:prstGeom>
          <a:noFill/>
          <a:ln>
            <a:noFill/>
          </a:ln>
        </p:spPr>
        <p:txBody>
          <a:bodyPr anchorCtr="0" anchor="t" bIns="45700" lIns="91425" rIns="91425" wrap="square"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2800" u="none">
                <a:solidFill>
                  <a:schemeClr val="dk1"/>
                </a:solidFill>
                <a:latin typeface="Cambria"/>
                <a:ea typeface="Cambria"/>
                <a:cs typeface="Cambria"/>
                <a:sym typeface="Cambria"/>
              </a:rPr>
              <a:t>Louisiana Purchase </a:t>
            </a:r>
            <a:r>
              <a:rPr b="1" i="0" lang="en-US" sz="2800" u="sng">
                <a:solidFill>
                  <a:schemeClr val="dk1"/>
                </a:solidFill>
                <a:latin typeface="Cambria"/>
                <a:ea typeface="Cambria"/>
                <a:cs typeface="Cambria"/>
                <a:sym typeface="Cambria"/>
              </a:rPr>
              <a:t>doubled</a:t>
            </a:r>
            <a:r>
              <a:rPr b="0" i="0" lang="en-US" sz="2800" u="none">
                <a:solidFill>
                  <a:schemeClr val="dk1"/>
                </a:solidFill>
                <a:latin typeface="Cambria"/>
                <a:ea typeface="Cambria"/>
                <a:cs typeface="Cambria"/>
                <a:sym typeface="Cambria"/>
              </a:rPr>
              <a:t> the size of the United States overnight</a:t>
            </a:r>
          </a:p>
        </p:txBody>
      </p:sp>
      <p:pic>
        <p:nvPicPr>
          <p:cNvPr descr="http://www.legendsofamerica.com/photos-americanhistory/Lousiana%20Purchase-800.jpg" id="162" name="Shape 162"/>
          <p:cNvPicPr preferRelativeResize="0"/>
          <p:nvPr/>
        </p:nvPicPr>
        <p:blipFill rotWithShape="1">
          <a:blip r:embed="rId3">
            <a:alphaModFix/>
          </a:blip>
          <a:srcRect b="0" l="0" r="0" t="0"/>
          <a:stretch/>
        </p:blipFill>
        <p:spPr>
          <a:xfrm>
            <a:off x="2286000" y="2652712"/>
            <a:ext cx="5867400" cy="3969463"/>
          </a:xfrm>
          <a:prstGeom prst="rect">
            <a:avLst/>
          </a:prstGeom>
          <a:noFill/>
          <a:ln>
            <a:noFill/>
          </a:ln>
          <a:effectLst>
            <a:outerShdw blurRad="63500">
              <a:srgbClr val="808080">
                <a:alpha val="6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The Lewis and Clark Expedition (1)</a:t>
            </a:r>
          </a:p>
        </p:txBody>
      </p:sp>
      <p:sp>
        <p:nvSpPr>
          <p:cNvPr id="168" name="Shape 168"/>
          <p:cNvSpPr txBox="1"/>
          <p:nvPr>
            <p:ph idx="1" type="body"/>
          </p:nvPr>
        </p:nvSpPr>
        <p:spPr>
          <a:xfrm>
            <a:off x="381000" y="2057400"/>
            <a:ext cx="7848600" cy="4648200"/>
          </a:xfrm>
          <a:prstGeom prst="rect">
            <a:avLst/>
          </a:prstGeom>
          <a:noFill/>
          <a:ln>
            <a:noFill/>
          </a:ln>
        </p:spPr>
        <p:txBody>
          <a:bodyPr anchorCtr="0" anchor="t" bIns="45700" lIns="91425" rIns="91425" wrap="square" tIns="45700">
            <a:noAutofit/>
          </a:bodyPr>
          <a:lstStyle/>
          <a:p>
            <a:pPr indent="-228600" lvl="0" marL="342900" marR="0" rtl="0" algn="l">
              <a:lnSpc>
                <a:spcPct val="90000"/>
              </a:lnSpc>
              <a:spcBef>
                <a:spcPts val="0"/>
              </a:spcBef>
              <a:spcAft>
                <a:spcPts val="0"/>
              </a:spcAft>
              <a:buClr>
                <a:schemeClr val="accent1"/>
              </a:buClr>
              <a:buSzPct val="100000"/>
              <a:buFont typeface="Arial"/>
              <a:buChar char="•"/>
            </a:pPr>
            <a:r>
              <a:rPr b="0" i="0" lang="en-US" sz="2800" u="none">
                <a:solidFill>
                  <a:schemeClr val="dk1"/>
                </a:solidFill>
                <a:latin typeface="Cambria"/>
                <a:ea typeface="Cambria"/>
                <a:cs typeface="Cambria"/>
                <a:sym typeface="Cambria"/>
              </a:rPr>
              <a:t>Jefferson appointed Meriwether Lewis to lead the expedition </a:t>
            </a:r>
          </a:p>
          <a:p>
            <a:pPr indent="-233362" lvl="1" marL="639762" marR="0" rtl="0" algn="l">
              <a:lnSpc>
                <a:spcPct val="90000"/>
              </a:lnSpc>
              <a:spcBef>
                <a:spcPts val="480"/>
              </a:spcBef>
              <a:spcAft>
                <a:spcPts val="0"/>
              </a:spcAft>
              <a:buClr>
                <a:schemeClr val="accent2"/>
              </a:buClr>
              <a:buSzPct val="100000"/>
              <a:buFont typeface="Arial"/>
              <a:buChar char="•"/>
            </a:pPr>
            <a:r>
              <a:rPr b="0" i="0" lang="en-US" sz="2400" u="none" cap="none" strike="noStrike">
                <a:solidFill>
                  <a:schemeClr val="dk1"/>
                </a:solidFill>
                <a:latin typeface="Cambria"/>
                <a:ea typeface="Cambria"/>
                <a:cs typeface="Cambria"/>
                <a:sym typeface="Cambria"/>
              </a:rPr>
              <a:t>Lewis chose William Clark to be 2nd in command</a:t>
            </a:r>
          </a:p>
          <a:p>
            <a:pPr indent="-228600" lvl="0" marL="342900" marR="0" rtl="0" algn="l">
              <a:lnSpc>
                <a:spcPct val="90000"/>
              </a:lnSpc>
              <a:spcBef>
                <a:spcPts val="560"/>
              </a:spcBef>
              <a:spcAft>
                <a:spcPts val="0"/>
              </a:spcAft>
              <a:buClr>
                <a:schemeClr val="accent1"/>
              </a:buClr>
              <a:buSzPct val="100000"/>
              <a:buFont typeface="Arial"/>
              <a:buChar char="•"/>
            </a:pPr>
            <a:r>
              <a:rPr b="0" i="0" lang="en-US" sz="2800" u="sng">
                <a:solidFill>
                  <a:schemeClr val="dk1"/>
                </a:solidFill>
                <a:latin typeface="Cambria"/>
                <a:ea typeface="Cambria"/>
                <a:cs typeface="Cambria"/>
                <a:sym typeface="Cambria"/>
              </a:rPr>
              <a:t>Goals of expedition:</a:t>
            </a:r>
          </a:p>
          <a:p>
            <a:pPr indent="-233362" lvl="1" marL="639762" marR="0" rtl="0" algn="l">
              <a:lnSpc>
                <a:spcPct val="90000"/>
              </a:lnSpc>
              <a:spcBef>
                <a:spcPts val="480"/>
              </a:spcBef>
              <a:spcAft>
                <a:spcPts val="0"/>
              </a:spcAft>
              <a:buClr>
                <a:schemeClr val="accent2"/>
              </a:buClr>
              <a:buSzPct val="100000"/>
              <a:buFont typeface="Cambria"/>
              <a:buAutoNum type="arabicPeriod"/>
            </a:pPr>
            <a:r>
              <a:rPr b="0" i="1" lang="en-US" sz="2400" u="none" cap="none" strike="noStrike">
                <a:solidFill>
                  <a:schemeClr val="dk1"/>
                </a:solidFill>
                <a:latin typeface="Cambria"/>
                <a:ea typeface="Cambria"/>
                <a:cs typeface="Cambria"/>
                <a:sym typeface="Cambria"/>
              </a:rPr>
              <a:t>collect scientific info. about unknown plants &amp; animals</a:t>
            </a:r>
          </a:p>
          <a:p>
            <a:pPr indent="-233362" lvl="1" marL="639762" marR="0" rtl="0" algn="l">
              <a:lnSpc>
                <a:spcPct val="90000"/>
              </a:lnSpc>
              <a:spcBef>
                <a:spcPts val="480"/>
              </a:spcBef>
              <a:spcAft>
                <a:spcPts val="0"/>
              </a:spcAft>
              <a:buClr>
                <a:schemeClr val="accent2"/>
              </a:buClr>
              <a:buSzPct val="100000"/>
              <a:buFont typeface="Cambria"/>
              <a:buAutoNum type="arabicPeriod"/>
            </a:pPr>
            <a:r>
              <a:rPr b="0" i="1" lang="en-US" sz="2400" u="none" cap="none" strike="noStrike">
                <a:solidFill>
                  <a:schemeClr val="dk1"/>
                </a:solidFill>
                <a:latin typeface="Cambria"/>
                <a:ea typeface="Cambria"/>
                <a:cs typeface="Cambria"/>
                <a:sym typeface="Cambria"/>
              </a:rPr>
              <a:t>learn as much as possible about Native Americans living in the territory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The Lewis and Clark Expedition (2)</a:t>
            </a:r>
          </a:p>
        </p:txBody>
      </p:sp>
      <p:sp>
        <p:nvSpPr>
          <p:cNvPr id="174" name="Shape 174"/>
          <p:cNvSpPr txBox="1"/>
          <p:nvPr>
            <p:ph idx="1" type="body"/>
          </p:nvPr>
        </p:nvSpPr>
        <p:spPr>
          <a:xfrm>
            <a:off x="228600" y="1676400"/>
            <a:ext cx="7620000" cy="4648200"/>
          </a:xfrm>
          <a:prstGeom prst="rect">
            <a:avLst/>
          </a:prstGeom>
          <a:noFill/>
          <a:ln>
            <a:noFill/>
          </a:ln>
        </p:spPr>
        <p:txBody>
          <a:bodyPr anchorCtr="0" anchor="t" bIns="45700" lIns="91425" rIns="91425" wrap="square"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2400" u="none">
                <a:solidFill>
                  <a:schemeClr val="dk1"/>
                </a:solidFill>
                <a:latin typeface="Cambria"/>
                <a:ea typeface="Cambria"/>
                <a:cs typeface="Cambria"/>
                <a:sym typeface="Cambria"/>
              </a:rPr>
              <a:t>50 soldiers &amp; woodsmen</a:t>
            </a:r>
          </a:p>
          <a:p>
            <a:pPr indent="-228600" lvl="0" marL="342900" marR="0" rtl="0" algn="l">
              <a:lnSpc>
                <a:spcPct val="100000"/>
              </a:lnSpc>
              <a:spcBef>
                <a:spcPts val="480"/>
              </a:spcBef>
              <a:spcAft>
                <a:spcPts val="0"/>
              </a:spcAft>
              <a:buClr>
                <a:schemeClr val="accent1"/>
              </a:buClr>
              <a:buSzPct val="100000"/>
              <a:buFont typeface="Arial"/>
              <a:buChar char="•"/>
            </a:pPr>
            <a:r>
              <a:rPr b="0" i="0" lang="en-US" sz="2400" u="none">
                <a:solidFill>
                  <a:schemeClr val="dk1"/>
                </a:solidFill>
                <a:latin typeface="Cambria"/>
                <a:ea typeface="Cambria"/>
                <a:cs typeface="Cambria"/>
                <a:sym typeface="Cambria"/>
              </a:rPr>
              <a:t>2 yrs 4 mo to complete expedition</a:t>
            </a:r>
          </a:p>
          <a:p>
            <a:pPr indent="-228600" lvl="0" marL="342900" marR="0" rtl="0" algn="l">
              <a:lnSpc>
                <a:spcPct val="100000"/>
              </a:lnSpc>
              <a:spcBef>
                <a:spcPts val="480"/>
              </a:spcBef>
              <a:spcAft>
                <a:spcPts val="0"/>
              </a:spcAft>
              <a:buClr>
                <a:schemeClr val="accent1"/>
              </a:buClr>
              <a:buSzPct val="100000"/>
              <a:buFont typeface="Arial"/>
              <a:buChar char="•"/>
            </a:pPr>
            <a:r>
              <a:rPr b="0" i="0" lang="en-US" sz="2400" u="none">
                <a:solidFill>
                  <a:schemeClr val="dk1"/>
                </a:solidFill>
                <a:latin typeface="Cambria"/>
                <a:ea typeface="Cambria"/>
                <a:cs typeface="Cambria"/>
                <a:sym typeface="Cambria"/>
              </a:rPr>
              <a:t>Sacajawea joined the journey later and gave much needed help with:</a:t>
            </a:r>
          </a:p>
          <a:p>
            <a:pPr indent="-233362" lvl="1" marL="639762" marR="0" rtl="0" algn="l">
              <a:lnSpc>
                <a:spcPct val="100000"/>
              </a:lnSpc>
              <a:spcBef>
                <a:spcPts val="400"/>
              </a:spcBef>
              <a:spcAft>
                <a:spcPts val="0"/>
              </a:spcAft>
              <a:buClr>
                <a:schemeClr val="accent2"/>
              </a:buClr>
              <a:buSzPct val="100000"/>
              <a:buFont typeface="Arial"/>
              <a:buChar char="•"/>
            </a:pPr>
            <a:r>
              <a:rPr b="0" i="0" lang="en-US" sz="2000" u="none" cap="none" strike="noStrike">
                <a:solidFill>
                  <a:schemeClr val="dk1"/>
                </a:solidFill>
                <a:latin typeface="Cambria"/>
                <a:ea typeface="Cambria"/>
                <a:cs typeface="Cambria"/>
                <a:sym typeface="Cambria"/>
              </a:rPr>
              <a:t>communication</a:t>
            </a:r>
          </a:p>
          <a:p>
            <a:pPr indent="-233362" lvl="1" marL="639762" marR="0" rtl="0" algn="l">
              <a:lnSpc>
                <a:spcPct val="100000"/>
              </a:lnSpc>
              <a:spcBef>
                <a:spcPts val="400"/>
              </a:spcBef>
              <a:spcAft>
                <a:spcPts val="0"/>
              </a:spcAft>
              <a:buClr>
                <a:schemeClr val="accent2"/>
              </a:buClr>
              <a:buSzPct val="100000"/>
              <a:buFont typeface="Arial"/>
              <a:buChar char="•"/>
            </a:pPr>
            <a:r>
              <a:rPr b="0" i="0" lang="en-US" sz="2000" u="none" cap="none" strike="noStrike">
                <a:solidFill>
                  <a:schemeClr val="dk1"/>
                </a:solidFill>
                <a:latin typeface="Cambria"/>
                <a:ea typeface="Cambria"/>
                <a:cs typeface="Cambria"/>
                <a:sym typeface="Cambria"/>
              </a:rPr>
              <a:t>navigation</a:t>
            </a:r>
          </a:p>
        </p:txBody>
      </p:sp>
      <p:pic>
        <p:nvPicPr>
          <p:cNvPr descr="http://media.economist.com/sites/default/files/cf_images/20040515/CUS958.gif" id="175" name="Shape 175"/>
          <p:cNvPicPr preferRelativeResize="0"/>
          <p:nvPr/>
        </p:nvPicPr>
        <p:blipFill rotWithShape="1">
          <a:blip r:embed="rId3">
            <a:alphaModFix/>
          </a:blip>
          <a:srcRect b="0" l="0" r="0" t="0"/>
          <a:stretch/>
        </p:blipFill>
        <p:spPr>
          <a:xfrm>
            <a:off x="3829350" y="3274945"/>
            <a:ext cx="4965700" cy="3370379"/>
          </a:xfrm>
          <a:prstGeom prst="rect">
            <a:avLst/>
          </a:prstGeom>
          <a:noFill/>
          <a:ln cap="sq" cmpd="thickThin" w="88900">
            <a:solidFill>
              <a:srgbClr val="523126"/>
            </a:solidFill>
            <a:prstDash val="solid"/>
            <a:miter lim="800000"/>
            <a:headEnd len="med" w="med" type="none"/>
            <a:tailEnd len="med" w="med" type="none"/>
          </a:ln>
        </p:spPr>
      </p:pic>
      <p:pic>
        <p:nvPicPr>
          <p:cNvPr descr="http://4.bp.blogspot.com/_xCsAIZhTXMM/TAcEEhokdiI/AAAAAAAAA1Q/6P_g-jEg6ng/s1600/ncwyeth_lewisandclark.jpg" id="176" name="Shape 176"/>
          <p:cNvPicPr preferRelativeResize="0"/>
          <p:nvPr/>
        </p:nvPicPr>
        <p:blipFill rotWithShape="1">
          <a:blip r:embed="rId4">
            <a:alphaModFix/>
          </a:blip>
          <a:srcRect b="0" l="0" r="0" t="0"/>
          <a:stretch/>
        </p:blipFill>
        <p:spPr>
          <a:xfrm>
            <a:off x="457200" y="4235825"/>
            <a:ext cx="2854200" cy="2533500"/>
          </a:xfrm>
          <a:prstGeom prst="ellipse">
            <a:avLst/>
          </a:prstGeom>
          <a:noFill/>
          <a:ln cap="rnd" cmpd="sng" w="63500">
            <a:solidFill>
              <a:srgbClr val="333333"/>
            </a:solidFill>
            <a:prstDash val="solid"/>
            <a:round/>
            <a:headEnd len="med" w="med" type="none"/>
            <a:tailEnd len="med" w="med" type="none"/>
          </a:ln>
          <a:effectLst>
            <a:outerShdw blurRad="381000" sx="-80000" rotWithShape="0" dir="5400000" dist="292100" sy="-18000">
              <a:srgbClr val="000000">
                <a:alpha val="21960"/>
              </a:srgbClr>
            </a:outerShdw>
          </a:effectLst>
        </p:spPr>
      </p:pic>
      <p:pic>
        <p:nvPicPr>
          <p:cNvPr descr="https://encrypted-tbn2.gstatic.com/images?q=tbn:ANd9GcQWWPX3rOA5f_TqWUyKBxr71lGJJQt8BQR4w-AbDjV7vuqmMwUQ9Q" id="177" name="Shape 177"/>
          <p:cNvPicPr preferRelativeResize="0"/>
          <p:nvPr/>
        </p:nvPicPr>
        <p:blipFill rotWithShape="1">
          <a:blip r:embed="rId5">
            <a:alphaModFix/>
          </a:blip>
          <a:srcRect b="0" l="0" r="0" t="0"/>
          <a:stretch/>
        </p:blipFill>
        <p:spPr>
          <a:xfrm>
            <a:off x="6699250" y="162400"/>
            <a:ext cx="2444700" cy="24384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        </a:t>
            </a:r>
            <a:r>
              <a:rPr b="0" i="0" lang="en-US" sz="2400" u="none" cap="none" strike="noStrike">
                <a:solidFill>
                  <a:schemeClr val="dk2"/>
                </a:solidFill>
                <a:latin typeface="Cambria"/>
                <a:ea typeface="Cambria"/>
                <a:cs typeface="Cambria"/>
                <a:sym typeface="Cambria"/>
              </a:rPr>
              <a:t> </a:t>
            </a:r>
          </a:p>
        </p:txBody>
      </p:sp>
      <p:sp>
        <p:nvSpPr>
          <p:cNvPr id="183" name="Shape 183"/>
          <p:cNvSpPr txBox="1"/>
          <p:nvPr>
            <p:ph idx="1" type="body"/>
          </p:nvPr>
        </p:nvSpPr>
        <p:spPr>
          <a:xfrm>
            <a:off x="457200" y="2057400"/>
            <a:ext cx="7620000" cy="48006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rPr b="1" lang="en-US" sz="4800">
                <a:latin typeface="Cambria"/>
                <a:ea typeface="Cambria"/>
                <a:cs typeface="Cambria"/>
                <a:sym typeface="Cambria"/>
              </a:rPr>
              <a:t>SUMMARY TIME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Down to Business</a:t>
            </a:r>
          </a:p>
        </p:txBody>
      </p:sp>
      <p:sp>
        <p:nvSpPr>
          <p:cNvPr id="100" name="Shape 100"/>
          <p:cNvSpPr txBox="1"/>
          <p:nvPr>
            <p:ph idx="1" type="body"/>
          </p:nvPr>
        </p:nvSpPr>
        <p:spPr>
          <a:xfrm>
            <a:off x="2244250" y="1514475"/>
            <a:ext cx="3657600" cy="6399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chemeClr val="accent1"/>
              </a:buClr>
              <a:buSzPct val="25000"/>
              <a:buFont typeface="Arial"/>
              <a:buNone/>
            </a:pPr>
            <a:r>
              <a:rPr b="1" i="1" lang="en-US" sz="3200" u="sng" cap="none" strike="noStrike">
                <a:solidFill>
                  <a:schemeClr val="dk2"/>
                </a:solidFill>
                <a:latin typeface="Cambria"/>
                <a:ea typeface="Cambria"/>
                <a:cs typeface="Cambria"/>
                <a:sym typeface="Cambria"/>
              </a:rPr>
              <a:t>Essential Question</a:t>
            </a:r>
          </a:p>
        </p:txBody>
      </p:sp>
      <p:sp>
        <p:nvSpPr>
          <p:cNvPr id="101" name="Shape 101"/>
          <p:cNvSpPr txBox="1"/>
          <p:nvPr>
            <p:ph idx="1" type="body"/>
          </p:nvPr>
        </p:nvSpPr>
        <p:spPr>
          <a:xfrm>
            <a:off x="1267725" y="2357975"/>
            <a:ext cx="5559600" cy="2728200"/>
          </a:xfrm>
          <a:prstGeom prst="rect">
            <a:avLst/>
          </a:prstGeom>
          <a:noFill/>
          <a:ln cap="flat" cmpd="sng" w="38100">
            <a:solidFill>
              <a:srgbClr val="FFC000"/>
            </a:solidFill>
            <a:prstDash val="solid"/>
            <a:miter lim="800000"/>
            <a:headEnd len="med" w="med" type="none"/>
            <a:tailEnd len="med" w="med" type="none"/>
          </a:ln>
        </p:spPr>
        <p:txBody>
          <a:bodyPr anchorCtr="0" anchor="t" bIns="45700" lIns="91425" rIns="91425" wrap="square" tIns="45700">
            <a:noAutofit/>
          </a:bodyPr>
          <a:lstStyle/>
          <a:p>
            <a:pPr indent="0" lvl="0" marL="114300" marR="0" rtl="0" algn="ctr">
              <a:lnSpc>
                <a:spcPct val="100000"/>
              </a:lnSpc>
              <a:spcBef>
                <a:spcPts val="0"/>
              </a:spcBef>
              <a:spcAft>
                <a:spcPts val="0"/>
              </a:spcAft>
              <a:buClr>
                <a:schemeClr val="accent1"/>
              </a:buClr>
              <a:buSzPct val="25000"/>
              <a:buFont typeface="Arial"/>
              <a:buNone/>
            </a:pPr>
            <a:r>
              <a:rPr b="0" i="0" lang="en-US" sz="2400" u="none" cap="none" strike="noStrike">
                <a:solidFill>
                  <a:schemeClr val="dk1"/>
                </a:solidFill>
                <a:latin typeface="Cambria"/>
                <a:ea typeface="Cambria"/>
                <a:cs typeface="Cambria"/>
                <a:sym typeface="Cambria"/>
              </a:rPr>
              <a:t>Why was President Jefferson's purchase of the Louisiana Territory controversial?</a:t>
            </a:r>
          </a:p>
        </p:txBody>
      </p:sp>
      <p:sp>
        <p:nvSpPr>
          <p:cNvPr id="102" name="Shape 102"/>
          <p:cNvSpPr txBox="1"/>
          <p:nvPr>
            <p:ph idx="1" type="body"/>
          </p:nvPr>
        </p:nvSpPr>
        <p:spPr>
          <a:xfrm>
            <a:off x="4419600" y="1535112"/>
            <a:ext cx="3657600" cy="639762"/>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chemeClr val="accent1"/>
              </a:buClr>
              <a:buSzPct val="25000"/>
              <a:buFont typeface="Arial"/>
              <a:buNone/>
            </a:pPr>
            <a:r>
              <a:t/>
            </a:r>
            <a:endParaRPr/>
          </a:p>
        </p:txBody>
      </p:sp>
      <p:sp>
        <p:nvSpPr>
          <p:cNvPr id="103" name="Shape 103"/>
          <p:cNvSpPr txBox="1"/>
          <p:nvPr>
            <p:ph idx="2" type="body"/>
          </p:nvPr>
        </p:nvSpPr>
        <p:spPr>
          <a:xfrm>
            <a:off x="4419600" y="2174875"/>
            <a:ext cx="3657600" cy="3951287"/>
          </a:xfrm>
          <a:prstGeom prst="rect">
            <a:avLst/>
          </a:prstGeom>
          <a:noFill/>
          <a:ln>
            <a:noFill/>
          </a:ln>
        </p:spPr>
        <p:txBody>
          <a:bodyPr anchorCtr="0" anchor="t" bIns="45700" lIns="91425" rIns="91425" wrap="square" tIns="45700">
            <a:noAutofit/>
          </a:bodyPr>
          <a:lstStyle/>
          <a:p>
            <a:pPr indent="-101600" lvl="0" marL="215900" marR="0" rtl="0" algn="l">
              <a:spcBef>
                <a:spcPts val="320"/>
              </a:spcBef>
              <a:spcAft>
                <a:spcPts val="0"/>
              </a:spcAft>
              <a:buClr>
                <a:schemeClr val="accent1"/>
              </a:buClr>
              <a:buSzPct val="100000"/>
              <a:buFont typeface="Arial"/>
              <a:buNone/>
            </a:pPr>
            <a:r>
              <a:t/>
            </a:r>
            <a:endParaRPr b="0" i="0" sz="1600" u="none">
              <a:solidFill>
                <a:schemeClr val="dk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244375" y="274625"/>
            <a:ext cx="8309100" cy="14055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Why Do I Care,M</a:t>
            </a:r>
            <a:r>
              <a:rPr lang="en-US"/>
              <a:t>iss McCormack</a:t>
            </a:r>
            <a:r>
              <a:rPr b="0" i="0" lang="en-US" sz="4600" u="none" cap="none" strike="noStrike">
                <a:solidFill>
                  <a:schemeClr val="dk2"/>
                </a:solidFill>
                <a:latin typeface="Cambria"/>
                <a:ea typeface="Cambria"/>
                <a:cs typeface="Cambria"/>
                <a:sym typeface="Cambria"/>
              </a:rPr>
              <a:t>?</a:t>
            </a:r>
          </a:p>
        </p:txBody>
      </p:sp>
      <p:sp>
        <p:nvSpPr>
          <p:cNvPr id="109" name="Shape 109"/>
          <p:cNvSpPr txBox="1"/>
          <p:nvPr>
            <p:ph idx="1" type="body"/>
          </p:nvPr>
        </p:nvSpPr>
        <p:spPr>
          <a:xfrm>
            <a:off x="457200" y="1600200"/>
            <a:ext cx="7620000" cy="4800600"/>
          </a:xfrm>
          <a:prstGeom prst="rect">
            <a:avLst/>
          </a:prstGeom>
          <a:noFill/>
          <a:ln>
            <a:noFill/>
          </a:ln>
        </p:spPr>
        <p:txBody>
          <a:bodyPr anchorCtr="0" anchor="t" bIns="45700" lIns="91425" rIns="91425" wrap="square" tIns="45700">
            <a:noAutofit/>
          </a:bodyPr>
          <a:lstStyle/>
          <a:p>
            <a:pPr indent="0" lvl="0" marL="114300" marR="0" rtl="0" algn="ctr">
              <a:lnSpc>
                <a:spcPct val="100000"/>
              </a:lnSpc>
              <a:spcBef>
                <a:spcPts val="0"/>
              </a:spcBef>
              <a:spcAft>
                <a:spcPts val="0"/>
              </a:spcAft>
              <a:buClr>
                <a:schemeClr val="accent1"/>
              </a:buClr>
              <a:buSzPct val="25000"/>
              <a:buFont typeface="Arial"/>
              <a:buNone/>
            </a:pPr>
            <a:r>
              <a:rPr b="0" i="0" lang="en-US" sz="3200" u="none">
                <a:solidFill>
                  <a:schemeClr val="dk1"/>
                </a:solidFill>
                <a:latin typeface="Cambria"/>
                <a:ea typeface="Cambria"/>
                <a:cs typeface="Cambria"/>
                <a:sym typeface="Cambria"/>
              </a:rPr>
              <a:t>Most people living in the Western United States today would not be members of this country if early Americans had not felt the need to grow and expand westward. Thomas Jefferson started our nation down this path.</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533400" y="228600"/>
            <a:ext cx="77724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Election of 1800</a:t>
            </a:r>
          </a:p>
        </p:txBody>
      </p:sp>
      <p:sp>
        <p:nvSpPr>
          <p:cNvPr id="115" name="Shape 115"/>
          <p:cNvSpPr txBox="1"/>
          <p:nvPr>
            <p:ph idx="1" type="body"/>
          </p:nvPr>
        </p:nvSpPr>
        <p:spPr>
          <a:xfrm>
            <a:off x="4605800" y="3385550"/>
            <a:ext cx="3886200" cy="2438400"/>
          </a:xfrm>
          <a:prstGeom prst="rect">
            <a:avLst/>
          </a:prstGeom>
          <a:noFill/>
          <a:ln>
            <a:noFill/>
          </a:ln>
        </p:spPr>
        <p:txBody>
          <a:bodyPr anchorCtr="0" anchor="t" bIns="45700" lIns="91425" rIns="91425" wrap="square" tIns="45700">
            <a:noAutofit/>
          </a:bodyPr>
          <a:lstStyle/>
          <a:p>
            <a:pPr indent="-228600" lvl="0" marL="342900" marR="0" rtl="0" algn="l">
              <a:lnSpc>
                <a:spcPct val="80000"/>
              </a:lnSpc>
              <a:spcBef>
                <a:spcPts val="0"/>
              </a:spcBef>
              <a:spcAft>
                <a:spcPts val="0"/>
              </a:spcAft>
              <a:buClr>
                <a:schemeClr val="accent1"/>
              </a:buClr>
              <a:buSzPct val="100000"/>
              <a:buFont typeface="Arial"/>
              <a:buChar char="•"/>
            </a:pPr>
            <a:r>
              <a:rPr b="0" i="0" lang="en-US" sz="3600" u="none">
                <a:solidFill>
                  <a:schemeClr val="dk1"/>
                </a:solidFill>
                <a:latin typeface="Cambria"/>
                <a:ea typeface="Cambria"/>
                <a:cs typeface="Cambria"/>
                <a:sym typeface="Cambria"/>
              </a:rPr>
              <a:t> after some election controversy Jefferson won by 2 votes.</a:t>
            </a:r>
          </a:p>
        </p:txBody>
      </p:sp>
      <p:pic>
        <p:nvPicPr>
          <p:cNvPr id="116" name="Shape 116"/>
          <p:cNvPicPr preferRelativeResize="0"/>
          <p:nvPr>
            <p:ph idx="2" type="chart"/>
          </p:nvPr>
        </p:nvPicPr>
        <p:blipFill rotWithShape="1">
          <a:blip r:embed="rId3">
            <a:alphaModFix/>
          </a:blip>
          <a:srcRect b="0" l="0" r="0" t="0"/>
          <a:stretch/>
        </p:blipFill>
        <p:spPr>
          <a:xfrm>
            <a:off x="330200" y="2265885"/>
            <a:ext cx="4275600" cy="4070100"/>
          </a:xfrm>
          <a:prstGeom prst="round2DiagRect">
            <a:avLst>
              <a:gd fmla="val 0" name="adj1"/>
              <a:gd fmla="val 23292" name="adj2"/>
            </a:avLst>
          </a:prstGeom>
          <a:noFill/>
          <a:ln cap="sq" cmpd="sng" w="88900">
            <a:solidFill>
              <a:srgbClr val="523126"/>
            </a:solidFill>
            <a:prstDash val="solid"/>
            <a:miter lim="800000"/>
            <a:headEnd len="med" w="med" type="none"/>
            <a:tailEnd len="med" w="med" type="none"/>
          </a:ln>
          <a:effectLst>
            <a:outerShdw blurRad="254000" rotWithShape="0" algn="tl">
              <a:srgbClr val="000000">
                <a:alpha val="42745"/>
              </a:srgbClr>
            </a:outerShdw>
          </a:effectLst>
        </p:spPr>
      </p:pic>
      <p:pic>
        <p:nvPicPr>
          <p:cNvPr descr="http://www.whitehouse.gov/sites/default/files/3tj_header_sm.jpg?1249507563" id="117" name="Shape 117"/>
          <p:cNvPicPr preferRelativeResize="0"/>
          <p:nvPr/>
        </p:nvPicPr>
        <p:blipFill rotWithShape="1">
          <a:blip r:embed="rId4">
            <a:alphaModFix/>
          </a:blip>
          <a:srcRect b="5248" l="11943" r="11935" t="14125"/>
          <a:stretch/>
        </p:blipFill>
        <p:spPr>
          <a:xfrm rot="-499093">
            <a:off x="5089200" y="651675"/>
            <a:ext cx="3460025" cy="2218775"/>
          </a:xfrm>
          <a:prstGeom prst="rect">
            <a:avLst/>
          </a:prstGeom>
          <a:noFill/>
          <a:ln>
            <a:noFill/>
          </a:ln>
          <a:effectLst>
            <a:outerShdw blurRad="63500">
              <a:srgbClr val="000000">
                <a:alpha val="6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152400" y="274637"/>
            <a:ext cx="83058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Jefferson Shapes the Presidency</a:t>
            </a:r>
          </a:p>
        </p:txBody>
      </p:sp>
      <p:sp>
        <p:nvSpPr>
          <p:cNvPr id="123" name="Shape 123"/>
          <p:cNvSpPr txBox="1"/>
          <p:nvPr>
            <p:ph idx="1" type="body"/>
          </p:nvPr>
        </p:nvSpPr>
        <p:spPr>
          <a:xfrm>
            <a:off x="152400" y="1447800"/>
            <a:ext cx="7848600" cy="4876800"/>
          </a:xfrm>
          <a:prstGeom prst="rect">
            <a:avLst/>
          </a:prstGeom>
          <a:noFill/>
          <a:ln>
            <a:noFill/>
          </a:ln>
        </p:spPr>
        <p:txBody>
          <a:bodyPr anchorCtr="0" anchor="t" bIns="45700" lIns="91425" rIns="91425" wrap="square" tIns="45700">
            <a:noAutofit/>
          </a:bodyPr>
          <a:lstStyle/>
          <a:p>
            <a:pPr indent="-228600" lvl="0" marL="342900" marR="0" rtl="0" algn="l">
              <a:lnSpc>
                <a:spcPct val="90000"/>
              </a:lnSpc>
              <a:spcBef>
                <a:spcPts val="0"/>
              </a:spcBef>
              <a:spcAft>
                <a:spcPts val="0"/>
              </a:spcAft>
              <a:buClr>
                <a:schemeClr val="accent1"/>
              </a:buClr>
              <a:buSzPct val="100000"/>
              <a:buFont typeface="Arial"/>
              <a:buChar char="•"/>
            </a:pPr>
            <a:r>
              <a:rPr b="0" i="0" lang="en-US" sz="3600" u="none">
                <a:solidFill>
                  <a:schemeClr val="dk1"/>
                </a:solidFill>
                <a:latin typeface="Cambria"/>
                <a:ea typeface="Cambria"/>
                <a:cs typeface="Cambria"/>
                <a:sym typeface="Cambria"/>
              </a:rPr>
              <a:t>tried to decentralize the federal government by reducing costs</a:t>
            </a:r>
          </a:p>
          <a:p>
            <a:pPr indent="-461962" lvl="1" marL="868362" marR="0" rtl="0" algn="l">
              <a:lnSpc>
                <a:spcPct val="90000"/>
              </a:lnSpc>
              <a:spcBef>
                <a:spcPts val="480"/>
              </a:spcBef>
              <a:spcAft>
                <a:spcPts val="0"/>
              </a:spcAft>
              <a:buClr>
                <a:schemeClr val="accent2"/>
              </a:buClr>
              <a:buSzPct val="100000"/>
              <a:buFont typeface="Cambria"/>
              <a:buAutoNum type="arabicPeriod"/>
            </a:pPr>
            <a:r>
              <a:rPr b="0" i="1" lang="en-US" sz="2400" u="none" cap="none" strike="noStrike">
                <a:solidFill>
                  <a:schemeClr val="dk1"/>
                </a:solidFill>
                <a:latin typeface="Cambria"/>
                <a:ea typeface="Cambria"/>
                <a:cs typeface="Cambria"/>
                <a:sym typeface="Cambria"/>
              </a:rPr>
              <a:t>reduced the size of army/stopped growth of navy</a:t>
            </a:r>
          </a:p>
          <a:p>
            <a:pPr indent="-461962" lvl="1" marL="868362" marR="0" rtl="0" algn="l">
              <a:lnSpc>
                <a:spcPct val="90000"/>
              </a:lnSpc>
              <a:spcBef>
                <a:spcPts val="480"/>
              </a:spcBef>
              <a:spcAft>
                <a:spcPts val="0"/>
              </a:spcAft>
              <a:buClr>
                <a:schemeClr val="accent2"/>
              </a:buClr>
              <a:buSzPct val="100000"/>
              <a:buFont typeface="Cambria"/>
              <a:buAutoNum type="arabicPeriod"/>
            </a:pPr>
            <a:r>
              <a:rPr b="0" i="1" lang="en-US" sz="2400" u="none" cap="none" strike="noStrike">
                <a:solidFill>
                  <a:schemeClr val="dk1"/>
                </a:solidFill>
                <a:latin typeface="Cambria"/>
                <a:ea typeface="Cambria"/>
                <a:cs typeface="Cambria"/>
                <a:sym typeface="Cambria"/>
              </a:rPr>
              <a:t>reduced influence of National Bank of USA</a:t>
            </a:r>
          </a:p>
          <a:p>
            <a:pPr indent="-461962" lvl="1" marL="868362" marR="0" rtl="0" algn="l">
              <a:lnSpc>
                <a:spcPct val="90000"/>
              </a:lnSpc>
              <a:spcBef>
                <a:spcPts val="480"/>
              </a:spcBef>
              <a:spcAft>
                <a:spcPts val="0"/>
              </a:spcAft>
              <a:buClr>
                <a:schemeClr val="accent2"/>
              </a:buClr>
              <a:buSzPct val="100000"/>
              <a:buFont typeface="Cambria"/>
              <a:buAutoNum type="arabicPeriod"/>
            </a:pPr>
            <a:r>
              <a:rPr b="0" i="1" lang="en-US" sz="2400" u="none" cap="none" strike="noStrike">
                <a:solidFill>
                  <a:schemeClr val="dk1"/>
                </a:solidFill>
                <a:latin typeface="Cambria"/>
                <a:ea typeface="Cambria"/>
                <a:cs typeface="Cambria"/>
                <a:sym typeface="Cambria"/>
              </a:rPr>
              <a:t>eliminated internal taxes</a:t>
            </a:r>
          </a:p>
          <a:p>
            <a:pPr indent="-461962" lvl="1" marL="868362" marR="0" rtl="0" algn="l">
              <a:lnSpc>
                <a:spcPct val="90000"/>
              </a:lnSpc>
              <a:spcBef>
                <a:spcPts val="480"/>
              </a:spcBef>
              <a:spcAft>
                <a:spcPts val="0"/>
              </a:spcAft>
              <a:buClr>
                <a:schemeClr val="accent2"/>
              </a:buClr>
              <a:buSzPct val="100000"/>
              <a:buFont typeface="Cambria"/>
              <a:buAutoNum type="arabicPeriod"/>
            </a:pPr>
            <a:r>
              <a:rPr b="0" i="1" lang="en-US" sz="2400" u="none" cap="none" strike="noStrike">
                <a:solidFill>
                  <a:schemeClr val="dk1"/>
                </a:solidFill>
                <a:latin typeface="Cambria"/>
                <a:ea typeface="Cambria"/>
                <a:cs typeface="Cambria"/>
                <a:sym typeface="Cambria"/>
              </a:rPr>
              <a:t>encouraged free trade</a:t>
            </a:r>
          </a:p>
        </p:txBody>
      </p:sp>
      <p:pic>
        <p:nvPicPr>
          <p:cNvPr descr="http://www.loveoflifequotes.com/wp-content/uploads/2013/10/Thomas-Jefferson-quote-on-the-economy-500x530.jpg" id="124" name="Shape 124"/>
          <p:cNvPicPr preferRelativeResize="0"/>
          <p:nvPr/>
        </p:nvPicPr>
        <p:blipFill rotWithShape="1">
          <a:blip r:embed="rId3">
            <a:alphaModFix/>
          </a:blip>
          <a:srcRect b="0" l="0" r="0" t="0"/>
          <a:stretch/>
        </p:blipFill>
        <p:spPr>
          <a:xfrm>
            <a:off x="5306425" y="3540899"/>
            <a:ext cx="3075575" cy="3255100"/>
          </a:xfrm>
          <a:prstGeom prst="rect">
            <a:avLst/>
          </a:prstGeom>
          <a:noFill/>
          <a:ln>
            <a:noFill/>
          </a:ln>
        </p:spPr>
      </p:pic>
      <p:pic>
        <p:nvPicPr>
          <p:cNvPr descr="http://www.businesschecksinfo.com/wp-content/uploads/2011/05/dollar-sign-clipart-profits-216x300.jpg" id="125" name="Shape 125"/>
          <p:cNvPicPr preferRelativeResize="0"/>
          <p:nvPr/>
        </p:nvPicPr>
        <p:blipFill rotWithShape="1">
          <a:blip r:embed="rId4">
            <a:alphaModFix/>
          </a:blip>
          <a:srcRect b="0" l="0" r="0" t="0"/>
          <a:stretch/>
        </p:blipFill>
        <p:spPr>
          <a:xfrm>
            <a:off x="489250" y="4502400"/>
            <a:ext cx="2055350" cy="235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228600" y="152400"/>
            <a:ext cx="76200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Americans Grow Restless</a:t>
            </a:r>
          </a:p>
        </p:txBody>
      </p:sp>
      <p:sp>
        <p:nvSpPr>
          <p:cNvPr id="131" name="Shape 131"/>
          <p:cNvSpPr txBox="1"/>
          <p:nvPr>
            <p:ph idx="1" type="body"/>
          </p:nvPr>
        </p:nvSpPr>
        <p:spPr>
          <a:xfrm>
            <a:off x="228600" y="1333500"/>
            <a:ext cx="3352800" cy="4991100"/>
          </a:xfrm>
          <a:prstGeom prst="rect">
            <a:avLst/>
          </a:prstGeom>
          <a:noFill/>
          <a:ln>
            <a:noFill/>
          </a:ln>
        </p:spPr>
        <p:txBody>
          <a:bodyPr anchorCtr="0" anchor="t" bIns="45700" lIns="91425" rIns="91425" wrap="square"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2800" u="none">
                <a:solidFill>
                  <a:schemeClr val="dk1"/>
                </a:solidFill>
                <a:latin typeface="Cambria"/>
                <a:ea typeface="Cambria"/>
                <a:cs typeface="Cambria"/>
                <a:sym typeface="Cambria"/>
              </a:rPr>
              <a:t>populations growing in all western territories</a:t>
            </a:r>
          </a:p>
          <a:p>
            <a:pPr indent="-228600" lvl="0" marL="342900" marR="0" rtl="0" algn="l">
              <a:lnSpc>
                <a:spcPct val="100000"/>
              </a:lnSpc>
              <a:spcBef>
                <a:spcPts val="560"/>
              </a:spcBef>
              <a:spcAft>
                <a:spcPts val="0"/>
              </a:spcAft>
              <a:buClr>
                <a:schemeClr val="accent1"/>
              </a:buClr>
              <a:buSzPct val="100000"/>
              <a:buFont typeface="Arial"/>
              <a:buChar char="•"/>
            </a:pPr>
            <a:r>
              <a:rPr b="0" i="0" lang="en-US" sz="2800" u="none">
                <a:solidFill>
                  <a:schemeClr val="dk1"/>
                </a:solidFill>
                <a:latin typeface="Cambria"/>
                <a:ea typeface="Cambria"/>
                <a:cs typeface="Cambria"/>
                <a:sym typeface="Cambria"/>
              </a:rPr>
              <a:t>fear of French presence in the interior of the N. American continent</a:t>
            </a:r>
          </a:p>
          <a:p>
            <a:pPr indent="-228600" lvl="0" marL="342900" marR="0" rtl="0" algn="l">
              <a:spcBef>
                <a:spcPts val="560"/>
              </a:spcBef>
              <a:spcAft>
                <a:spcPts val="0"/>
              </a:spcAft>
              <a:buClr>
                <a:schemeClr val="accent1"/>
              </a:buClr>
              <a:buSzPct val="100000"/>
              <a:buFont typeface="Arial"/>
              <a:buNone/>
            </a:pPr>
            <a:r>
              <a:t/>
            </a:r>
            <a:endParaRPr b="0" i="0" sz="2800" u="none">
              <a:solidFill>
                <a:schemeClr val="dk1"/>
              </a:solidFill>
              <a:latin typeface="Cambria"/>
              <a:ea typeface="Cambria"/>
              <a:cs typeface="Cambria"/>
              <a:sym typeface="Cambria"/>
            </a:endParaRPr>
          </a:p>
        </p:txBody>
      </p:sp>
      <p:pic>
        <p:nvPicPr>
          <p:cNvPr descr="http://img1.wikia.nocookie.net/__cb20050430155053/althistory/images/thumb/9/9a/NA_1801.jpg/500px-NA_1801.jpg" id="132" name="Shape 132"/>
          <p:cNvPicPr preferRelativeResize="0"/>
          <p:nvPr/>
        </p:nvPicPr>
        <p:blipFill rotWithShape="1">
          <a:blip r:embed="rId3">
            <a:alphaModFix/>
          </a:blip>
          <a:srcRect b="0" l="0" r="0" t="0"/>
          <a:stretch/>
        </p:blipFill>
        <p:spPr>
          <a:xfrm>
            <a:off x="3581400" y="1143000"/>
            <a:ext cx="4762500" cy="55306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The Louisiana Purchase (1)</a:t>
            </a:r>
          </a:p>
        </p:txBody>
      </p:sp>
      <p:sp>
        <p:nvSpPr>
          <p:cNvPr id="138" name="Shape 138"/>
          <p:cNvSpPr txBox="1"/>
          <p:nvPr>
            <p:ph idx="1" type="body"/>
          </p:nvPr>
        </p:nvSpPr>
        <p:spPr>
          <a:xfrm>
            <a:off x="304800" y="1447800"/>
            <a:ext cx="8077200" cy="5181600"/>
          </a:xfrm>
          <a:prstGeom prst="rect">
            <a:avLst/>
          </a:prstGeom>
          <a:noFill/>
          <a:ln>
            <a:noFill/>
          </a:ln>
        </p:spPr>
        <p:txBody>
          <a:bodyPr anchorCtr="0" anchor="t" bIns="45700" lIns="91425" rIns="91425" wrap="square" tIns="45700">
            <a:noAutofit/>
          </a:bodyPr>
          <a:lstStyle/>
          <a:p>
            <a:pPr indent="-228600" lvl="0" marL="342900" marR="0" rtl="0" algn="l">
              <a:lnSpc>
                <a:spcPct val="90000"/>
              </a:lnSpc>
              <a:spcBef>
                <a:spcPts val="0"/>
              </a:spcBef>
              <a:spcAft>
                <a:spcPts val="0"/>
              </a:spcAft>
              <a:buClr>
                <a:schemeClr val="accent1"/>
              </a:buClr>
              <a:buSzPct val="100000"/>
              <a:buFont typeface="Arial"/>
              <a:buChar char="•"/>
            </a:pPr>
            <a:r>
              <a:rPr b="0" i="0" lang="en-US" sz="2800" u="none">
                <a:solidFill>
                  <a:schemeClr val="dk1"/>
                </a:solidFill>
                <a:latin typeface="Cambria"/>
                <a:ea typeface="Cambria"/>
                <a:cs typeface="Cambria"/>
                <a:sym typeface="Cambria"/>
              </a:rPr>
              <a:t>Jefferson negotiated with France for territory around Mississippi River</a:t>
            </a:r>
          </a:p>
          <a:p>
            <a:pPr indent="-233362" lvl="1" marL="639762" marR="0" rtl="0" algn="l">
              <a:lnSpc>
                <a:spcPct val="90000"/>
              </a:lnSpc>
              <a:spcBef>
                <a:spcPts val="520"/>
              </a:spcBef>
              <a:spcAft>
                <a:spcPts val="0"/>
              </a:spcAft>
              <a:buClr>
                <a:schemeClr val="accent2"/>
              </a:buClr>
              <a:buSzPct val="100000"/>
              <a:buFont typeface="Arial"/>
              <a:buChar char="•"/>
            </a:pPr>
            <a:r>
              <a:rPr b="0" i="0" lang="en-US" sz="2600" u="none" cap="none" strike="noStrike">
                <a:solidFill>
                  <a:schemeClr val="dk1"/>
                </a:solidFill>
                <a:latin typeface="Cambria"/>
                <a:ea typeface="Cambria"/>
                <a:cs typeface="Cambria"/>
                <a:sym typeface="Cambria"/>
              </a:rPr>
              <a:t>Proposed offer $10 million</a:t>
            </a:r>
          </a:p>
          <a:p>
            <a:pPr indent="-228600" lvl="0" marL="342900" marR="0" rtl="0" algn="l">
              <a:lnSpc>
                <a:spcPct val="90000"/>
              </a:lnSpc>
              <a:spcBef>
                <a:spcPts val="560"/>
              </a:spcBef>
              <a:spcAft>
                <a:spcPts val="0"/>
              </a:spcAft>
              <a:buClr>
                <a:schemeClr val="accent1"/>
              </a:buClr>
              <a:buSzPct val="100000"/>
              <a:buFont typeface="Arial"/>
              <a:buChar char="•"/>
            </a:pPr>
            <a:r>
              <a:rPr b="0" i="0" lang="en-US" sz="2800" u="none">
                <a:solidFill>
                  <a:schemeClr val="dk1"/>
                </a:solidFill>
                <a:latin typeface="Cambria"/>
                <a:ea typeface="Cambria"/>
                <a:cs typeface="Cambria"/>
                <a:sym typeface="Cambria"/>
              </a:rPr>
              <a:t>Napoleon </a:t>
            </a:r>
            <a:r>
              <a:rPr b="0" i="1" lang="en-US" sz="2800" u="none">
                <a:solidFill>
                  <a:schemeClr val="dk1"/>
                </a:solidFill>
                <a:latin typeface="Cambria"/>
                <a:ea typeface="Cambria"/>
                <a:cs typeface="Cambria"/>
                <a:sym typeface="Cambria"/>
              </a:rPr>
              <a:t>(leader of France) </a:t>
            </a:r>
            <a:r>
              <a:rPr b="0" i="0" lang="en-US" sz="2800" u="none">
                <a:solidFill>
                  <a:schemeClr val="dk1"/>
                </a:solidFill>
                <a:latin typeface="Cambria"/>
                <a:ea typeface="Cambria"/>
                <a:cs typeface="Cambria"/>
                <a:sym typeface="Cambria"/>
              </a:rPr>
              <a:t>decided to sell the </a:t>
            </a:r>
            <a:r>
              <a:rPr b="1" i="0" lang="en-US" sz="2800" u="sng">
                <a:solidFill>
                  <a:schemeClr val="dk1"/>
                </a:solidFill>
                <a:latin typeface="Cambria"/>
                <a:ea typeface="Cambria"/>
                <a:cs typeface="Cambria"/>
                <a:sym typeface="Cambria"/>
              </a:rPr>
              <a:t>Louisiana Territory </a:t>
            </a:r>
            <a:r>
              <a:rPr b="0" i="0" lang="en-US" sz="2800" u="none">
                <a:solidFill>
                  <a:schemeClr val="dk1"/>
                </a:solidFill>
                <a:latin typeface="Cambria"/>
                <a:ea typeface="Cambria"/>
                <a:cs typeface="Cambria"/>
                <a:sym typeface="Cambria"/>
              </a:rPr>
              <a:t>to U.S. in </a:t>
            </a:r>
            <a:r>
              <a:rPr b="1" i="0" lang="en-US" sz="2800" u="sng">
                <a:solidFill>
                  <a:schemeClr val="dk1"/>
                </a:solidFill>
                <a:latin typeface="Cambria"/>
                <a:ea typeface="Cambria"/>
                <a:cs typeface="Cambria"/>
                <a:sym typeface="Cambria"/>
              </a:rPr>
              <a:t>1803 for $15 million</a:t>
            </a:r>
          </a:p>
          <a:p>
            <a:pPr indent="-233362" lvl="1" marL="639762" marR="0" rtl="0" algn="l">
              <a:lnSpc>
                <a:spcPct val="90000"/>
              </a:lnSpc>
              <a:spcBef>
                <a:spcPts val="560"/>
              </a:spcBef>
              <a:spcAft>
                <a:spcPts val="0"/>
              </a:spcAft>
              <a:buClr>
                <a:schemeClr val="accent2"/>
              </a:buClr>
              <a:buSzPct val="100000"/>
              <a:buFont typeface="Arial"/>
              <a:buChar char="•"/>
            </a:pPr>
            <a:r>
              <a:rPr b="0" i="0" lang="en-US" sz="2800" u="none" cap="none" strike="noStrike">
                <a:solidFill>
                  <a:srgbClr val="006600"/>
                </a:solidFill>
                <a:latin typeface="Cambria"/>
                <a:ea typeface="Cambria"/>
                <a:cs typeface="Cambria"/>
                <a:sym typeface="Cambria"/>
              </a:rPr>
              <a:t>amount not approved by congress!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http://www.worldatlas.com/aatlas/infopage/louisianapurchase.gif" id="143" name="Shape 143"/>
          <p:cNvPicPr preferRelativeResize="0"/>
          <p:nvPr/>
        </p:nvPicPr>
        <p:blipFill rotWithShape="1">
          <a:blip r:embed="rId3">
            <a:alphaModFix/>
          </a:blip>
          <a:srcRect b="0" l="0" r="0" t="0"/>
          <a:stretch/>
        </p:blipFill>
        <p:spPr>
          <a:xfrm>
            <a:off x="1143000" y="287337"/>
            <a:ext cx="6300104" cy="63001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7620000" cy="11430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4600" u="none" cap="none" strike="noStrike">
                <a:solidFill>
                  <a:schemeClr val="dk2"/>
                </a:solidFill>
                <a:latin typeface="Cambria"/>
                <a:ea typeface="Cambria"/>
                <a:cs typeface="Cambria"/>
                <a:sym typeface="Cambria"/>
              </a:rPr>
              <a:t>The Louisiana Purchase (2)</a:t>
            </a:r>
          </a:p>
        </p:txBody>
      </p:sp>
      <p:sp>
        <p:nvSpPr>
          <p:cNvPr id="149" name="Shape 149"/>
          <p:cNvSpPr txBox="1"/>
          <p:nvPr>
            <p:ph idx="1" type="body"/>
          </p:nvPr>
        </p:nvSpPr>
        <p:spPr>
          <a:xfrm>
            <a:off x="381000" y="1676400"/>
            <a:ext cx="7772400" cy="4648200"/>
          </a:xfrm>
          <a:prstGeom prst="rect">
            <a:avLst/>
          </a:prstGeom>
          <a:noFill/>
          <a:ln>
            <a:noFill/>
          </a:ln>
        </p:spPr>
        <p:txBody>
          <a:bodyPr anchorCtr="0" anchor="t" bIns="45700" lIns="91425" rIns="91425" wrap="square"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3200" u="none">
                <a:solidFill>
                  <a:schemeClr val="dk1"/>
                </a:solidFill>
                <a:latin typeface="Cambria"/>
                <a:ea typeface="Cambria"/>
                <a:cs typeface="Cambria"/>
                <a:sym typeface="Cambria"/>
              </a:rPr>
              <a:t>Jefferson was concerned that purchase was not within his powers as president (according to the Constitution)</a:t>
            </a:r>
          </a:p>
          <a:p>
            <a:pPr indent="-233362" lvl="1" marL="639762" marR="0" rtl="0" algn="l">
              <a:lnSpc>
                <a:spcPct val="100000"/>
              </a:lnSpc>
              <a:spcBef>
                <a:spcPts val="560"/>
              </a:spcBef>
              <a:spcAft>
                <a:spcPts val="0"/>
              </a:spcAft>
              <a:buClr>
                <a:schemeClr val="accent2"/>
              </a:buClr>
              <a:buSzPct val="100000"/>
              <a:buFont typeface="Arial"/>
              <a:buChar char="•"/>
            </a:pPr>
            <a:r>
              <a:rPr b="0" i="0" lang="en-US" sz="2800" u="none" cap="none" strike="noStrike">
                <a:solidFill>
                  <a:schemeClr val="dk1"/>
                </a:solidFill>
                <a:latin typeface="Cambria"/>
                <a:ea typeface="Cambria"/>
                <a:cs typeface="Cambria"/>
                <a:sym typeface="Cambria"/>
              </a:rPr>
              <a:t>but it was too late to undo the transaction.</a:t>
            </a:r>
          </a:p>
          <a:p>
            <a:pPr indent="-228600" lvl="0" marL="342900" marR="0" rtl="0" algn="l">
              <a:lnSpc>
                <a:spcPct val="100000"/>
              </a:lnSpc>
              <a:spcBef>
                <a:spcPts val="560"/>
              </a:spcBef>
              <a:spcAft>
                <a:spcPts val="0"/>
              </a:spcAft>
              <a:buClr>
                <a:schemeClr val="accent1"/>
              </a:buClr>
              <a:buSzPct val="25000"/>
              <a:buFont typeface="Arial"/>
              <a:buNone/>
            </a:pPr>
            <a:r>
              <a:t/>
            </a:r>
            <a:endParaRPr b="0" i="0" sz="2800" u="none">
              <a:solidFill>
                <a:schemeClr val="dk1"/>
              </a:solidFill>
              <a:latin typeface="Calibri"/>
              <a:ea typeface="Calibri"/>
              <a:cs typeface="Calibri"/>
              <a:sym typeface="Calibri"/>
            </a:endParaRPr>
          </a:p>
          <a:p>
            <a:pPr indent="-228600" lvl="0" marL="342900" marR="0" rtl="0" algn="l">
              <a:spcBef>
                <a:spcPts val="560"/>
              </a:spcBef>
              <a:spcAft>
                <a:spcPts val="0"/>
              </a:spcAft>
              <a:buClr>
                <a:schemeClr val="accent1"/>
              </a:buClr>
              <a:buSzPct val="100000"/>
              <a:buFont typeface="Arial"/>
              <a:buNone/>
            </a:pPr>
            <a:r>
              <a:t/>
            </a:r>
            <a:endParaRPr b="0" i="0" sz="2800" u="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