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embeddedFontLst>
    <p:embeddedFont>
      <p:font typeface="Arial Narrow"/>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11" Type="http://schemas.openxmlformats.org/officeDocument/2006/relationships/slide" Target="slides/slide7.xml"/><Relationship Id="rId22" Type="http://schemas.openxmlformats.org/officeDocument/2006/relationships/font" Target="fonts/ArialNarrow-italic.fntdata"/><Relationship Id="rId10" Type="http://schemas.openxmlformats.org/officeDocument/2006/relationships/slide" Target="slides/slide6.xml"/><Relationship Id="rId21" Type="http://schemas.openxmlformats.org/officeDocument/2006/relationships/font" Target="fonts/ArialNarrow-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ArialNarrow-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Treaty is ratified by congress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President Jackson wants the land for settlers</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rPr lang="en-US"/>
              <a:t>The act was meant </a:t>
            </a:r>
            <a:r>
              <a:rPr lang="en-US"/>
              <a:t>primarily</a:t>
            </a:r>
            <a:r>
              <a:rPr lang="en-US"/>
              <a:t> for the five tribes</a:t>
            </a:r>
          </a:p>
          <a:p>
            <a:pPr lvl="0">
              <a:spcBef>
                <a:spcPts val="0"/>
              </a:spcBef>
              <a:buNone/>
            </a:pPr>
            <a:r>
              <a:rPr lang="en-US"/>
              <a:t>exchange land in the east for new land in the west</a:t>
            </a: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“We will not go quietly into the night, we will not vanish without a fight! Were going to live on! Were going to survive!”</a:t>
            </a:r>
          </a:p>
          <a:p>
            <a:pPr lvl="0">
              <a:spcBef>
                <a:spcPts val="0"/>
              </a:spcBef>
              <a:buNone/>
            </a:pPr>
            <a:r>
              <a:rPr lang="en-US"/>
              <a:t>15,000 cherokee forced to leave their homes</a:t>
            </a:r>
          </a:p>
          <a:p>
            <a:pPr lvl="0">
              <a:spcBef>
                <a:spcPts val="0"/>
              </a:spcBef>
              <a:buNone/>
            </a:pPr>
            <a:r>
              <a:rPr lang="en-US"/>
              <a:t>forced by baynot </a:t>
            </a:r>
          </a:p>
          <a:p>
            <a:pPr lvl="0">
              <a:spcBef>
                <a:spcPts val="0"/>
              </a:spcBef>
              <a:buNone/>
            </a:pPr>
            <a:r>
              <a:rPr lang="en-US"/>
              <a:t>one quater died on the trail due to disease, exposure and exhaustion</a:t>
            </a:r>
          </a:p>
          <a:p>
            <a:pPr lvl="0">
              <a:spcBef>
                <a:spcPts val="0"/>
              </a:spcBef>
              <a:buNone/>
            </a:pPr>
            <a:r>
              <a:t/>
            </a:r>
            <a:endParaRP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12" name="Shape 12"/>
        <p:cNvGrpSpPr/>
        <p:nvPr/>
      </p:nvGrpSpPr>
      <p:grpSpPr>
        <a:xfrm>
          <a:off x="0" y="0"/>
          <a:ext cx="0" cy="0"/>
          <a:chOff x="0" y="0"/>
          <a:chExt cx="0" cy="0"/>
        </a:xfrm>
      </p:grpSpPr>
      <p:pic>
        <p:nvPicPr>
          <p:cNvPr descr="horizon.png" id="13" name="Shape 13"/>
          <p:cNvPicPr preferRelativeResize="0"/>
          <p:nvPr/>
        </p:nvPicPr>
        <p:blipFill rotWithShape="1">
          <a:blip r:embed="rId2">
            <a:alphaModFix/>
          </a:blip>
          <a:srcRect b="0" l="0" r="0" t="33333"/>
          <a:stretch/>
        </p:blipFill>
        <p:spPr>
          <a:xfrm>
            <a:off x="0" y="0"/>
            <a:ext cx="9144000" cy="4543425"/>
          </a:xfrm>
          <a:prstGeom prst="rect">
            <a:avLst/>
          </a:prstGeom>
          <a:noFill/>
          <a:ln>
            <a:noFill/>
          </a:ln>
        </p:spPr>
      </p:pic>
      <p:sp>
        <p:nvSpPr>
          <p:cNvPr id="14" name="Shape 1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15" name="Shape 1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16" name="Shape 16"/>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
        <p:nvSpPr>
          <p:cNvPr id="17" name="Shape 17"/>
          <p:cNvSpPr txBox="1"/>
          <p:nvPr>
            <p:ph idx="1" type="subTitle"/>
          </p:nvPr>
        </p:nvSpPr>
        <p:spPr>
          <a:xfrm>
            <a:off x="1219200" y="3886200"/>
            <a:ext cx="6400800" cy="1752600"/>
          </a:xfrm>
          <a:prstGeom prst="rect">
            <a:avLst/>
          </a:prstGeom>
          <a:noFill/>
          <a:ln>
            <a:noFill/>
          </a:ln>
        </p:spPr>
        <p:txBody>
          <a:bodyPr anchorCtr="0" anchor="t" bIns="91425" lIns="91425" rIns="91425" wrap="square" tIns="91425"/>
          <a:lstStyle>
            <a:lvl1pPr indent="0" lvl="0" marL="0" marR="0" rtl="0" algn="ctr">
              <a:lnSpc>
                <a:spcPct val="100000"/>
              </a:lnSpc>
              <a:spcBef>
                <a:spcPts val="340"/>
              </a:spcBef>
              <a:spcAft>
                <a:spcPts val="600"/>
              </a:spcAft>
              <a:buClr>
                <a:schemeClr val="lt2"/>
              </a:buClr>
              <a:buSzPct val="100000"/>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2pPr>
            <a:lvl3pPr indent="0" lvl="2" marL="9144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3pPr>
            <a:lvl4pPr indent="0" lvl="3" marL="13716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4pPr>
            <a:lvl5pPr indent="0" lvl="4" marL="18288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5pPr>
            <a:lvl6pPr indent="0" lvl="5" marL="22860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6pPr>
            <a:lvl7pPr indent="0" lvl="6" marL="27432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7pPr>
            <a:lvl8pPr indent="0" lvl="7" marL="32004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8pPr>
            <a:lvl9pPr indent="0" lvl="8" marL="3657600" marR="0" rtl="0" algn="ctr">
              <a:lnSpc>
                <a:spcPct val="100000"/>
              </a:lnSpc>
              <a:spcBef>
                <a:spcPts val="340"/>
              </a:spcBef>
              <a:spcAft>
                <a:spcPts val="600"/>
              </a:spcAft>
              <a:buClr>
                <a:schemeClr val="lt2"/>
              </a:buClr>
              <a:buSzPct val="100000"/>
              <a:buFont typeface="Arial"/>
              <a:buNone/>
              <a:defRPr b="0" i="0" sz="1700" u="none" cap="none" strike="noStrike">
                <a:solidFill>
                  <a:schemeClr val="lt1"/>
                </a:solidFill>
                <a:latin typeface="Arial Narrow"/>
                <a:ea typeface="Arial Narrow"/>
                <a:cs typeface="Arial Narrow"/>
                <a:sym typeface="Arial Narrow"/>
              </a:defRPr>
            </a:lvl9pPr>
          </a:lstStyle>
          <a:p/>
        </p:txBody>
      </p:sp>
      <p:sp>
        <p:nvSpPr>
          <p:cNvPr id="18" name="Shape 18"/>
          <p:cNvSpPr txBox="1"/>
          <p:nvPr>
            <p:ph type="ctrTitle"/>
          </p:nvPr>
        </p:nvSpPr>
        <p:spPr>
          <a:xfrm>
            <a:off x="685800" y="2007888"/>
            <a:ext cx="7772400" cy="1470025"/>
          </a:xfrm>
          <a:prstGeom prst="rect">
            <a:avLst/>
          </a:prstGeom>
          <a:noFill/>
          <a:ln>
            <a:noFill/>
          </a:ln>
        </p:spPr>
        <p:txBody>
          <a:bodyPr anchorCtr="0" anchor="b" bIns="91425" lIns="91425" rIns="91425" wrap="square" tIns="91425"/>
          <a:lstStyle>
            <a:lvl1pPr indent="0" lvl="0" marL="0" marR="0" rtl="0" algn="ctr">
              <a:spcBef>
                <a:spcPts val="0"/>
              </a:spcBef>
              <a:buClr>
                <a:schemeClr val="lt1"/>
              </a:buClr>
              <a:buSzPct val="100000"/>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73" name="Shape 73"/>
          <p:cNvSpPr txBox="1"/>
          <p:nvPr>
            <p:ph idx="1" type="body"/>
          </p:nvPr>
        </p:nvSpPr>
        <p:spPr>
          <a:xfrm rot="5400000">
            <a:off x="2309019" y="-99218"/>
            <a:ext cx="4525963" cy="7924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sz="1700">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74" name="Shape 7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75" name="Shape 7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76" name="Shape 76"/>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4732337" y="2171700"/>
            <a:ext cx="5851525" cy="20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79" name="Shape 79"/>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sz="1700">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80" name="Shape 80"/>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81" name="Shape 81"/>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82" name="Shape 82"/>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9" name="Shape 19"/>
        <p:cNvGrpSpPr/>
        <p:nvPr/>
      </p:nvGrpSpPr>
      <p:grpSpPr>
        <a:xfrm>
          <a:off x="0" y="0"/>
          <a:ext cx="0" cy="0"/>
          <a:chOff x="0" y="0"/>
          <a:chExt cx="0" cy="0"/>
        </a:xfrm>
      </p:grpSpPr>
      <p:sp>
        <p:nvSpPr>
          <p:cNvPr id="20" name="Shape 20"/>
          <p:cNvSpPr txBox="1"/>
          <p:nvPr>
            <p:ph idx="1" type="body"/>
          </p:nvPr>
        </p:nvSpPr>
        <p:spPr>
          <a:xfrm>
            <a:off x="4800600" y="2209800"/>
            <a:ext cx="3733800" cy="35052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21" name="Shape 21"/>
          <p:cNvSpPr txBox="1"/>
          <p:nvPr>
            <p:ph idx="2" type="body"/>
          </p:nvPr>
        </p:nvSpPr>
        <p:spPr>
          <a:xfrm>
            <a:off x="609600" y="2209800"/>
            <a:ext cx="3733800" cy="35052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22" name="Shape 22"/>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23" name="Shape 23"/>
          <p:cNvSpPr txBox="1"/>
          <p:nvPr>
            <p:ph idx="3" type="body"/>
          </p:nvPr>
        </p:nvSpPr>
        <p:spPr>
          <a:xfrm>
            <a:off x="609600" y="1600199"/>
            <a:ext cx="3733800" cy="574675"/>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SzPct val="100000"/>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SzPct val="100000"/>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SzPct val="100000"/>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24" name="Shape 24"/>
          <p:cNvSpPr txBox="1"/>
          <p:nvPr>
            <p:ph idx="4" type="body"/>
          </p:nvPr>
        </p:nvSpPr>
        <p:spPr>
          <a:xfrm>
            <a:off x="4800600" y="1600199"/>
            <a:ext cx="3733800" cy="574675"/>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SzPct val="100000"/>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SzPct val="100000"/>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SzPct val="100000"/>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SzPct val="100000"/>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25" name="Shape 25"/>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26" name="Shape 26"/>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27" name="Shape 27"/>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30" name="Shape 30"/>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31" name="Shape 31"/>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32" name="Shape 32"/>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
        <p:nvSpPr>
          <p:cNvPr id="33" name="Shape 33"/>
          <p:cNvSpPr txBox="1"/>
          <p:nvPr>
            <p:ph idx="1" type="body"/>
          </p:nvPr>
        </p:nvSpPr>
        <p:spPr>
          <a:xfrm>
            <a:off x="609600" y="1600200"/>
            <a:ext cx="7924800" cy="4114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609600" y="4962525"/>
            <a:ext cx="7885113" cy="1362075"/>
          </a:xfrm>
          <a:prstGeom prst="rect">
            <a:avLst/>
          </a:prstGeom>
          <a:noFill/>
          <a:ln>
            <a:noFill/>
          </a:ln>
        </p:spPr>
        <p:txBody>
          <a:bodyPr anchorCtr="0" anchor="t" bIns="91425" lIns="91425" rIns="91425" wrap="square" tIns="91425"/>
          <a:lstStyle>
            <a:lvl1pPr indent="0" lvl="0" marL="0" marR="0" rtl="0" algn="l">
              <a:spcBef>
                <a:spcPts val="0"/>
              </a:spcBef>
              <a:buClr>
                <a:schemeClr val="lt1"/>
              </a:buClr>
              <a:buSzPct val="100000"/>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36" name="Shape 36"/>
          <p:cNvSpPr txBox="1"/>
          <p:nvPr>
            <p:ph idx="1" type="body"/>
          </p:nvPr>
        </p:nvSpPr>
        <p:spPr>
          <a:xfrm>
            <a:off x="609600" y="3462338"/>
            <a:ext cx="7885113" cy="1500187"/>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SzPct val="100000"/>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360"/>
              </a:spcBef>
              <a:spcAft>
                <a:spcPts val="600"/>
              </a:spcAft>
              <a:buClr>
                <a:schemeClr val="lt2"/>
              </a:buClr>
              <a:buSzPct val="100000"/>
              <a:buFont typeface="Arial"/>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20"/>
              </a:spcBef>
              <a:spcAft>
                <a:spcPts val="600"/>
              </a:spcAft>
              <a:buClr>
                <a:schemeClr val="lt2"/>
              </a:buClr>
              <a:buSzPct val="100000"/>
              <a:buFont typeface="Arial"/>
              <a:buNone/>
              <a:defRPr b="0" i="0" sz="16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280"/>
              </a:spcBef>
              <a:spcAft>
                <a:spcPts val="600"/>
              </a:spcAft>
              <a:buClr>
                <a:schemeClr val="lt2"/>
              </a:buClr>
              <a:buSzPct val="100000"/>
              <a:buFont typeface="Arial"/>
              <a:buNone/>
              <a:defRPr b="0" i="0" sz="1400" u="none" cap="none" strike="noStrike">
                <a:solidFill>
                  <a:schemeClr val="lt1"/>
                </a:solidFill>
                <a:latin typeface="Arial Narrow"/>
                <a:ea typeface="Arial Narrow"/>
                <a:cs typeface="Arial Narrow"/>
                <a:sym typeface="Arial Narrow"/>
              </a:defRPr>
            </a:lvl9pPr>
          </a:lstStyle>
          <a:p/>
        </p:txBody>
      </p:sp>
      <p:sp>
        <p:nvSpPr>
          <p:cNvPr id="37" name="Shape 37"/>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38" name="Shape 38"/>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39" name="Shape 39"/>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0" name="Shape 40"/>
        <p:cNvGrpSpPr/>
        <p:nvPr/>
      </p:nvGrpSpPr>
      <p:grpSpPr>
        <a:xfrm>
          <a:off x="0" y="0"/>
          <a:ext cx="0" cy="0"/>
          <a:chOff x="0" y="0"/>
          <a:chExt cx="0" cy="0"/>
        </a:xfrm>
      </p:grpSpPr>
      <p:sp>
        <p:nvSpPr>
          <p:cNvPr id="41" name="Shape 41"/>
          <p:cNvSpPr txBox="1"/>
          <p:nvPr>
            <p:ph idx="1" type="body"/>
          </p:nvPr>
        </p:nvSpPr>
        <p:spPr>
          <a:xfrm>
            <a:off x="609600" y="1600200"/>
            <a:ext cx="3733800" cy="4114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sz="1700">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42" name="Shape 42"/>
          <p:cNvSpPr txBox="1"/>
          <p:nvPr>
            <p:ph idx="2" type="body"/>
          </p:nvPr>
        </p:nvSpPr>
        <p:spPr>
          <a:xfrm>
            <a:off x="4800600" y="1600200"/>
            <a:ext cx="3733800" cy="4114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sz="1700">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43" name="Shape 43"/>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44" name="Shape 4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45" name="Shape 4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46" name="Shape 46"/>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49" name="Shape 49"/>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50" name="Shape 50"/>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51" name="Shape 51"/>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54" name="Shape 54"/>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55" name="Shape 55"/>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6" name="Shape 56"/>
        <p:cNvGrpSpPr/>
        <p:nvPr/>
      </p:nvGrpSpPr>
      <p:grpSpPr>
        <a:xfrm>
          <a:off x="0" y="0"/>
          <a:ext cx="0" cy="0"/>
          <a:chOff x="0" y="0"/>
          <a:chExt cx="0" cy="0"/>
        </a:xfrm>
      </p:grpSpPr>
      <p:sp>
        <p:nvSpPr>
          <p:cNvPr id="57" name="Shape 57"/>
          <p:cNvSpPr txBox="1"/>
          <p:nvPr>
            <p:ph idx="1" type="body"/>
          </p:nvPr>
        </p:nvSpPr>
        <p:spPr>
          <a:xfrm>
            <a:off x="3962400" y="1447800"/>
            <a:ext cx="4648200" cy="42672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sz="1700">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58" name="Shape 58"/>
          <p:cNvSpPr txBox="1"/>
          <p:nvPr>
            <p:ph type="title"/>
          </p:nvPr>
        </p:nvSpPr>
        <p:spPr>
          <a:xfrm>
            <a:off x="612648" y="1447800"/>
            <a:ext cx="2971800" cy="109728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59" name="Shape 59"/>
          <p:cNvSpPr txBox="1"/>
          <p:nvPr>
            <p:ph idx="2" type="body"/>
          </p:nvPr>
        </p:nvSpPr>
        <p:spPr>
          <a:xfrm>
            <a:off x="612648" y="2547891"/>
            <a:ext cx="2971800" cy="3167109"/>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SzPct val="100000"/>
              <a:buFont typeface="Arial"/>
              <a:buNone/>
              <a:defRPr sz="1400">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SzPct val="100000"/>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SzPct val="100000"/>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60" name="Shape 60"/>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61" name="Shape 61"/>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62" name="Shape 62"/>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63" name="Shape 63"/>
        <p:cNvGrpSpPr/>
        <p:nvPr/>
      </p:nvGrpSpPr>
      <p:grpSpPr>
        <a:xfrm>
          <a:off x="0" y="0"/>
          <a:ext cx="0" cy="0"/>
          <a:chOff x="0" y="0"/>
          <a:chExt cx="0" cy="0"/>
        </a:xfrm>
      </p:grpSpPr>
      <p:pic>
        <p:nvPicPr>
          <p:cNvPr descr="horizon.png" id="64" name="Shape 64"/>
          <p:cNvPicPr preferRelativeResize="0"/>
          <p:nvPr/>
        </p:nvPicPr>
        <p:blipFill rotWithShape="1">
          <a:blip r:embed="rId2">
            <a:alphaModFix/>
          </a:blip>
          <a:srcRect b="0" l="0" r="0" t="0"/>
          <a:stretch/>
        </p:blipFill>
        <p:spPr>
          <a:xfrm>
            <a:off x="0" y="0"/>
            <a:ext cx="9144000" cy="6815137"/>
          </a:xfrm>
          <a:prstGeom prst="rect">
            <a:avLst/>
          </a:prstGeom>
          <a:noFill/>
          <a:ln>
            <a:noFill/>
          </a:ln>
        </p:spPr>
      </p:pic>
      <p:sp>
        <p:nvSpPr>
          <p:cNvPr id="65" name="Shape 65"/>
          <p:cNvSpPr txBox="1"/>
          <p:nvPr>
            <p:ph type="title"/>
          </p:nvPr>
        </p:nvSpPr>
        <p:spPr>
          <a:xfrm>
            <a:off x="609600" y="1447800"/>
            <a:ext cx="2971800" cy="109728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66" name="Shape 66"/>
          <p:cNvSpPr/>
          <p:nvPr>
            <p:ph idx="2" type="pic"/>
          </p:nvPr>
        </p:nvSpPr>
        <p:spPr>
          <a:xfrm>
            <a:off x="4657344" y="1447800"/>
            <a:ext cx="3419856" cy="3474720"/>
          </a:xfrm>
          <a:prstGeom prst="rect">
            <a:avLst/>
          </a:prstGeom>
          <a:noFill/>
          <a:ln>
            <a:noFill/>
          </a:ln>
        </p:spPr>
        <p:txBody>
          <a:bodyPr anchorCtr="0" anchor="t" bIns="91425" lIns="91425" rIns="91425" wrap="square" tIns="91425"/>
          <a:lstStyle>
            <a:lvl1pPr indent="0" lvl="0" marL="0" marR="0" rtl="0" algn="ctr">
              <a:lnSpc>
                <a:spcPct val="100000"/>
              </a:lnSpc>
              <a:spcBef>
                <a:spcPts val="400"/>
              </a:spcBef>
              <a:spcAft>
                <a:spcPts val="600"/>
              </a:spcAft>
              <a:buClr>
                <a:schemeClr val="lt2"/>
              </a:buClr>
              <a:buSzPct val="100000"/>
              <a:buFont typeface="Arial"/>
              <a:buNone/>
              <a:defRPr sz="2000">
                <a:solidFill>
                  <a:srgbClr val="A5A5A5"/>
                </a:solidFill>
                <a:latin typeface="Arial Narrow"/>
                <a:ea typeface="Arial Narrow"/>
                <a:cs typeface="Arial Narrow"/>
                <a:sym typeface="Arial Narrow"/>
              </a:defRPr>
            </a:lvl1pPr>
            <a:lvl2pPr indent="0" lvl="1" marL="457200" marR="0" rtl="0" algn="l">
              <a:lnSpc>
                <a:spcPct val="100000"/>
              </a:lnSpc>
              <a:spcBef>
                <a:spcPts val="560"/>
              </a:spcBef>
              <a:spcAft>
                <a:spcPts val="600"/>
              </a:spcAft>
              <a:buClr>
                <a:schemeClr val="lt2"/>
              </a:buClr>
              <a:buSzPct val="100000"/>
              <a:buFont typeface="Arial"/>
              <a:buNone/>
              <a:defRPr b="0" i="0" sz="2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480"/>
              </a:spcBef>
              <a:spcAft>
                <a:spcPts val="600"/>
              </a:spcAft>
              <a:buClr>
                <a:schemeClr val="lt2"/>
              </a:buClr>
              <a:buSzPct val="100000"/>
              <a:buFont typeface="Arial"/>
              <a:buNone/>
              <a:defRPr b="0" i="0" sz="24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400"/>
              </a:spcBef>
              <a:spcAft>
                <a:spcPts val="600"/>
              </a:spcAft>
              <a:buClr>
                <a:schemeClr val="lt2"/>
              </a:buClr>
              <a:buSzPct val="100000"/>
              <a:buFont typeface="Arial"/>
              <a:buNone/>
              <a:defRPr b="0" i="0" sz="2000" u="none" cap="none" strike="noStrike">
                <a:solidFill>
                  <a:schemeClr val="lt1"/>
                </a:solidFill>
                <a:latin typeface="Arial Narrow"/>
                <a:ea typeface="Arial Narrow"/>
                <a:cs typeface="Arial Narrow"/>
                <a:sym typeface="Arial Narrow"/>
              </a:defRPr>
            </a:lvl9pPr>
          </a:lstStyle>
          <a:p/>
        </p:txBody>
      </p:sp>
      <p:sp>
        <p:nvSpPr>
          <p:cNvPr id="67" name="Shape 67"/>
          <p:cNvSpPr txBox="1"/>
          <p:nvPr>
            <p:ph idx="1" type="body"/>
          </p:nvPr>
        </p:nvSpPr>
        <p:spPr>
          <a:xfrm>
            <a:off x="609600" y="2547890"/>
            <a:ext cx="2971800" cy="2405109"/>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SzPct val="100000"/>
              <a:buFont typeface="Arial"/>
              <a:buNone/>
              <a:defRPr sz="1400">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SzPct val="100000"/>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SzPct val="100000"/>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SzPct val="100000"/>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68" name="Shape 68"/>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69" name="Shape 69"/>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70" name="Shape 70"/>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B3B3B"/>
            </a:gs>
            <a:gs pos="31000">
              <a:schemeClr val="dk1"/>
            </a:gs>
            <a:gs pos="100000">
              <a:schemeClr val="dk1"/>
            </a:gs>
          </a:gsLst>
          <a:lin ang="5400000" scaled="0"/>
        </a:gradFill>
      </p:bgPr>
    </p:bg>
    <p:spTree>
      <p:nvGrpSpPr>
        <p:cNvPr id="5" name="Shape 5"/>
        <p:cNvGrpSpPr/>
        <p:nvPr/>
      </p:nvGrpSpPr>
      <p:grpSpPr>
        <a:xfrm>
          <a:off x="0" y="0"/>
          <a:ext cx="0" cy="0"/>
          <a:chOff x="0" y="0"/>
          <a:chExt cx="0" cy="0"/>
        </a:xfrm>
      </p:grpSpPr>
      <p:pic>
        <p:nvPicPr>
          <p:cNvPr descr="horizon.png" id="6" name="Shape 6"/>
          <p:cNvPicPr preferRelativeResize="0"/>
          <p:nvPr/>
        </p:nvPicPr>
        <p:blipFill rotWithShape="1">
          <a:blip r:embed="rId1">
            <a:alphaModFix/>
          </a:blip>
          <a:srcRect b="0" l="0" r="0" t="0"/>
          <a:stretch/>
        </p:blipFill>
        <p:spPr>
          <a:xfrm>
            <a:off x="0" y="0"/>
            <a:ext cx="9144000" cy="6815137"/>
          </a:xfrm>
          <a:prstGeom prst="rect">
            <a:avLst/>
          </a:prstGeom>
          <a:noFill/>
          <a:ln>
            <a:noFill/>
          </a:ln>
        </p:spPr>
      </p:pic>
      <p:sp>
        <p:nvSpPr>
          <p:cNvPr id="7" name="Shape 7"/>
          <p:cNvSpPr txBox="1"/>
          <p:nvPr>
            <p:ph type="title"/>
          </p:nvPr>
        </p:nvSpPr>
        <p:spPr>
          <a:xfrm>
            <a:off x="609600" y="274638"/>
            <a:ext cx="7924800" cy="11430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8" name="Shape 8"/>
          <p:cNvSpPr txBox="1"/>
          <p:nvPr>
            <p:ph idx="1" type="body"/>
          </p:nvPr>
        </p:nvSpPr>
        <p:spPr>
          <a:xfrm>
            <a:off x="609600" y="1600200"/>
            <a:ext cx="7924800" cy="4525963"/>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 name="Shape 9"/>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10" name="Shape 10"/>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SzPct val="140000"/>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SzPct val="77777"/>
              <a:buNone/>
              <a:defRPr b="0" i="0" sz="1800" u="none" cap="none" strike="noStrike">
                <a:solidFill>
                  <a:schemeClr val="lt1"/>
                </a:solidFill>
                <a:latin typeface="Arial Narrow"/>
                <a:ea typeface="Arial Narrow"/>
                <a:cs typeface="Arial Narrow"/>
                <a:sym typeface="Arial Narrow"/>
              </a:defRPr>
            </a:lvl9pPr>
          </a:lstStyle>
          <a:p/>
        </p:txBody>
      </p:sp>
      <p:sp>
        <p:nvSpPr>
          <p:cNvPr id="11" name="Shape 11"/>
          <p:cNvSpPr txBox="1"/>
          <p:nvPr>
            <p:ph idx="12" type="sldNum"/>
          </p:nvPr>
        </p:nvSpPr>
        <p:spPr>
          <a:xfrm>
            <a:off x="7543800" y="6356350"/>
            <a:ext cx="990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Arial Narrow"/>
                <a:ea typeface="Arial Narrow"/>
                <a:cs typeface="Arial Narrow"/>
                <a:sym typeface="Arial Narrow"/>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I_xFzob3WMs" TargetMode="External"/><Relationship Id="rId4" Type="http://schemas.openxmlformats.org/officeDocument/2006/relationships/image" Target="../media/image3.jpg"/><Relationship Id="rId5" Type="http://schemas.openxmlformats.org/officeDocument/2006/relationships/hyperlink" Target="http://www.youtube.com/watch?v=yQfP2Y2t45U" TargetMode="External"/><Relationship Id="rId6"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gif"/><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idx="1" type="subTitle"/>
          </p:nvPr>
        </p:nvSpPr>
        <p:spPr>
          <a:xfrm>
            <a:off x="1219200" y="4876800"/>
            <a:ext cx="6400800" cy="1752600"/>
          </a:xfrm>
          <a:prstGeom prst="rect">
            <a:avLst/>
          </a:prstGeom>
          <a:noFill/>
          <a:ln>
            <a:noFill/>
          </a:ln>
        </p:spPr>
        <p:txBody>
          <a:bodyPr anchorCtr="0" anchor="t" bIns="45700" lIns="91425" rIns="91425" wrap="square" tIns="45700">
            <a:noAutofit/>
          </a:bodyPr>
          <a:lstStyle/>
          <a:p>
            <a:pPr indent="-177800" lvl="0" marL="0" marR="0" rtl="0" algn="ctr">
              <a:lnSpc>
                <a:spcPct val="100000"/>
              </a:lnSpc>
              <a:spcBef>
                <a:spcPts val="0"/>
              </a:spcBef>
              <a:spcAft>
                <a:spcPts val="0"/>
              </a:spcAft>
              <a:buClr>
                <a:schemeClr val="lt2"/>
              </a:buClr>
              <a:buSzPct val="100000"/>
              <a:buFont typeface="Arial"/>
              <a:buNone/>
            </a:pPr>
            <a:r>
              <a:rPr b="0" i="0" lang="en-US" sz="2800" u="none" cap="none" strike="noStrike">
                <a:solidFill>
                  <a:schemeClr val="lt2"/>
                </a:solidFill>
                <a:latin typeface="Cambria"/>
                <a:ea typeface="Cambria"/>
                <a:cs typeface="Cambria"/>
                <a:sym typeface="Cambria"/>
              </a:rPr>
              <a:t>Topic: Andrew Jackson &amp; Indian Removal Act</a:t>
            </a:r>
          </a:p>
        </p:txBody>
      </p:sp>
      <p:sp>
        <p:nvSpPr>
          <p:cNvPr id="88" name="Shape 88"/>
          <p:cNvSpPr txBox="1"/>
          <p:nvPr>
            <p:ph type="ctrTitle"/>
          </p:nvPr>
        </p:nvSpPr>
        <p:spPr>
          <a:xfrm>
            <a:off x="685800" y="3276600"/>
            <a:ext cx="7772400" cy="1470025"/>
          </a:xfrm>
          <a:prstGeom prst="rect">
            <a:avLst/>
          </a:prstGeom>
          <a:noFill/>
          <a:ln>
            <a:noFill/>
          </a:ln>
        </p:spPr>
        <p:txBody>
          <a:bodyPr anchorCtr="0" anchor="b" bIns="45700" lIns="91425" rIns="91425" wrap="square" tIns="45700">
            <a:noAutofit/>
          </a:bodyPr>
          <a:lstStyle/>
          <a:p>
            <a:pPr indent="-279400" lvl="0" marL="0" marR="0" rtl="0" algn="ctr">
              <a:spcBef>
                <a:spcPts val="0"/>
              </a:spcBef>
              <a:buClr>
                <a:schemeClr val="lt1"/>
              </a:buClr>
              <a:buSzPct val="100000"/>
              <a:buFont typeface="Cambria"/>
              <a:buNone/>
            </a:pPr>
            <a:r>
              <a:rPr b="0" i="0" lang="en-US" sz="4400" u="sng" cap="none" strike="noStrike">
                <a:solidFill>
                  <a:schemeClr val="lt1"/>
                </a:solidFill>
                <a:latin typeface="Cambria"/>
                <a:ea typeface="Cambria"/>
                <a:cs typeface="Cambria"/>
                <a:sym typeface="Cambria"/>
              </a:rPr>
              <a:t>TRAIL OF TEARS</a:t>
            </a:r>
          </a:p>
        </p:txBody>
      </p:sp>
      <p:pic>
        <p:nvPicPr>
          <p:cNvPr descr="http://macombhistory.us/1800s/the_trail_of_tears.jpg" id="89" name="Shape 89"/>
          <p:cNvPicPr preferRelativeResize="0"/>
          <p:nvPr/>
        </p:nvPicPr>
        <p:blipFill rotWithShape="1">
          <a:blip r:embed="rId3">
            <a:alphaModFix/>
          </a:blip>
          <a:srcRect b="0" l="0" r="0" t="0"/>
          <a:stretch/>
        </p:blipFill>
        <p:spPr>
          <a:xfrm>
            <a:off x="2286000" y="475488"/>
            <a:ext cx="4876800" cy="287462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09600" y="274638"/>
            <a:ext cx="7924800" cy="1143000"/>
          </a:xfrm>
          <a:prstGeom prst="rect">
            <a:avLst/>
          </a:prstGeom>
        </p:spPr>
        <p:txBody>
          <a:bodyPr anchorCtr="0" anchor="b" bIns="91425" lIns="91425" rIns="91425" wrap="square" tIns="91425">
            <a:noAutofit/>
          </a:bodyPr>
          <a:lstStyle/>
          <a:p>
            <a:pPr lvl="0">
              <a:spcBef>
                <a:spcPts val="0"/>
              </a:spcBef>
              <a:buNone/>
            </a:pPr>
            <a:r>
              <a:rPr lang="en-US"/>
              <a:t>Treaty of New Echota </a:t>
            </a:r>
          </a:p>
        </p:txBody>
      </p:sp>
      <p:sp>
        <p:nvSpPr>
          <p:cNvPr id="152" name="Shape 152"/>
          <p:cNvSpPr txBox="1"/>
          <p:nvPr>
            <p:ph idx="1" type="body"/>
          </p:nvPr>
        </p:nvSpPr>
        <p:spPr>
          <a:xfrm>
            <a:off x="609600" y="1600200"/>
            <a:ext cx="7924800" cy="41148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lang="en-US" sz="2400"/>
              <a:t>Major Ridge signed treaty with U.S </a:t>
            </a:r>
          </a:p>
          <a:p>
            <a:pPr indent="-381000" lvl="1" marL="914400" rtl="0">
              <a:spcBef>
                <a:spcPts val="0"/>
              </a:spcBef>
              <a:spcAft>
                <a:spcPts val="0"/>
              </a:spcAft>
              <a:buSzPct val="100000"/>
            </a:pPr>
            <a:r>
              <a:rPr lang="en-US" sz="2400"/>
              <a:t>claimed to represent Cherokee Nation</a:t>
            </a:r>
          </a:p>
          <a:p>
            <a:pPr indent="-381000" lvl="0" marL="457200" rtl="0">
              <a:spcBef>
                <a:spcPts val="0"/>
              </a:spcBef>
              <a:spcAft>
                <a:spcPts val="0"/>
              </a:spcAft>
              <a:buSzPct val="100000"/>
            </a:pPr>
            <a:r>
              <a:rPr lang="en-US" sz="2400"/>
              <a:t>Agreed to move the Cherokee Nation west </a:t>
            </a:r>
          </a:p>
          <a:p>
            <a:pPr indent="-381000" lvl="1" marL="914400" rtl="0">
              <a:spcBef>
                <a:spcPts val="0"/>
              </a:spcBef>
              <a:spcAft>
                <a:spcPts val="0"/>
              </a:spcAft>
              <a:buSzPct val="100000"/>
            </a:pPr>
            <a:r>
              <a:rPr lang="en-US" sz="2400"/>
              <a:t>$5million</a:t>
            </a:r>
          </a:p>
          <a:p>
            <a:pPr indent="-381000" lvl="0" marL="457200" rtl="0">
              <a:spcBef>
                <a:spcPts val="0"/>
              </a:spcBef>
              <a:spcAft>
                <a:spcPts val="0"/>
              </a:spcAft>
              <a:buSzPct val="100000"/>
            </a:pPr>
            <a:r>
              <a:rPr lang="en-US" sz="2400"/>
              <a:t>Chief John Ross did not approve</a:t>
            </a:r>
          </a:p>
          <a:p>
            <a:pPr indent="-381000" lvl="1" marL="914400" rtl="0">
              <a:spcBef>
                <a:spcPts val="0"/>
              </a:spcBef>
              <a:spcAft>
                <a:spcPts val="0"/>
              </a:spcAft>
              <a:buSzPct val="100000"/>
            </a:pPr>
            <a:r>
              <a:rPr lang="en-US" sz="2400"/>
              <a:t>rejected the treaty</a:t>
            </a:r>
          </a:p>
          <a:p>
            <a:pPr indent="-381000" lvl="0" marL="457200" rtl="0">
              <a:spcBef>
                <a:spcPts val="0"/>
              </a:spcBef>
              <a:buSzPct val="100000"/>
            </a:pPr>
            <a:r>
              <a:rPr lang="en-US" sz="2400"/>
              <a:t>Allowed the U.S to legally force Cherokee West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609600" y="290188"/>
            <a:ext cx="7924800" cy="1143000"/>
          </a:xfrm>
          <a:prstGeom prst="rect">
            <a:avLst/>
          </a:prstGeom>
        </p:spPr>
        <p:txBody>
          <a:bodyPr anchorCtr="0" anchor="b" bIns="91425" lIns="91425" rIns="91425" wrap="square" tIns="91425">
            <a:noAutofit/>
          </a:bodyPr>
          <a:lstStyle/>
          <a:p>
            <a:pPr lvl="0">
              <a:spcBef>
                <a:spcPts val="0"/>
              </a:spcBef>
              <a:buNone/>
            </a:pPr>
            <a:r>
              <a:rPr lang="en-US" sz="3600"/>
              <a:t>Let's</a:t>
            </a:r>
            <a:r>
              <a:rPr lang="en-US" sz="3600"/>
              <a:t> Be Historians!</a:t>
            </a:r>
          </a:p>
        </p:txBody>
      </p:sp>
      <p:sp>
        <p:nvSpPr>
          <p:cNvPr id="158" name="Shape 158"/>
          <p:cNvSpPr txBox="1"/>
          <p:nvPr>
            <p:ph idx="1" type="body"/>
          </p:nvPr>
        </p:nvSpPr>
        <p:spPr>
          <a:xfrm>
            <a:off x="609600" y="1433200"/>
            <a:ext cx="7924800" cy="5148900"/>
          </a:xfrm>
          <a:prstGeom prst="rect">
            <a:avLst/>
          </a:prstGeom>
        </p:spPr>
        <p:txBody>
          <a:bodyPr anchorCtr="0" anchor="t" bIns="91425" lIns="91425" rIns="91425" wrap="square" tIns="91425">
            <a:noAutofit/>
          </a:bodyPr>
          <a:lstStyle/>
          <a:p>
            <a:pPr indent="-419100" lvl="0" marL="457200" rtl="0">
              <a:spcBef>
                <a:spcPts val="0"/>
              </a:spcBef>
              <a:spcAft>
                <a:spcPts val="0"/>
              </a:spcAft>
              <a:buSzPct val="100000"/>
            </a:pPr>
            <a:r>
              <a:rPr lang="en-US" sz="3000"/>
              <a:t>In pairs R.A.N on all Primary Documents from various perspectives </a:t>
            </a:r>
          </a:p>
          <a:p>
            <a:pPr indent="-419100" lvl="0" marL="457200" rtl="0">
              <a:spcBef>
                <a:spcPts val="0"/>
              </a:spcBef>
              <a:spcAft>
                <a:spcPts val="0"/>
              </a:spcAft>
              <a:buSzPct val="100000"/>
            </a:pPr>
            <a:r>
              <a:rPr lang="en-US" sz="3000"/>
              <a:t>Answer Document A &amp; B DBQs</a:t>
            </a:r>
          </a:p>
          <a:p>
            <a:pPr indent="-419100" lvl="0" marL="457200" rtl="0">
              <a:spcBef>
                <a:spcPts val="0"/>
              </a:spcBef>
              <a:spcAft>
                <a:spcPts val="0"/>
              </a:spcAft>
              <a:buSzPct val="100000"/>
            </a:pPr>
            <a:r>
              <a:rPr lang="en-US" sz="3000"/>
              <a:t>Answer the following questions using all documents </a:t>
            </a:r>
          </a:p>
          <a:p>
            <a:pPr indent="-419100" lvl="1" marL="914400" rtl="0">
              <a:spcBef>
                <a:spcPts val="0"/>
              </a:spcBef>
              <a:spcAft>
                <a:spcPts val="0"/>
              </a:spcAft>
              <a:buSzPct val="100000"/>
            </a:pPr>
            <a:r>
              <a:rPr lang="en-US" sz="3000"/>
              <a:t>1. Why did people in the 1830s support the Indian Removal Act?</a:t>
            </a:r>
          </a:p>
          <a:p>
            <a:pPr indent="-419100" lvl="1" marL="914400" rtl="0">
              <a:spcBef>
                <a:spcPts val="0"/>
              </a:spcBef>
              <a:spcAft>
                <a:spcPts val="0"/>
              </a:spcAft>
              <a:buSzPct val="100000"/>
            </a:pPr>
            <a:r>
              <a:rPr lang="en-US" sz="3000"/>
              <a:t>2. What impact did the Indian Removal Act have on the Cherokee Nation</a:t>
            </a:r>
          </a:p>
          <a:p>
            <a:pPr indent="-419100" lvl="1" marL="914400">
              <a:spcBef>
                <a:spcPts val="0"/>
              </a:spcBef>
              <a:buSzPct val="100000"/>
            </a:pPr>
            <a:r>
              <a:rPr lang="en-US" sz="3000"/>
              <a:t>3. Did the Indian Removal Act violate the principles found in the Declaration of Independence?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609600" y="274638"/>
            <a:ext cx="7924800" cy="1143000"/>
          </a:xfrm>
          <a:prstGeom prst="rect">
            <a:avLst/>
          </a:prstGeom>
        </p:spPr>
        <p:txBody>
          <a:bodyPr anchorCtr="0" anchor="b" bIns="91425" lIns="91425" rIns="91425" wrap="square" tIns="91425">
            <a:noAutofit/>
          </a:bodyPr>
          <a:lstStyle/>
          <a:p>
            <a:pPr lvl="0" algn="ctr">
              <a:spcBef>
                <a:spcPts val="0"/>
              </a:spcBef>
              <a:buNone/>
            </a:pPr>
            <a:r>
              <a:rPr lang="en-US" sz="3600"/>
              <a:t>SUMMARY TIME</a:t>
            </a:r>
          </a:p>
        </p:txBody>
      </p:sp>
      <p:sp>
        <p:nvSpPr>
          <p:cNvPr id="164" name="Shape 164"/>
          <p:cNvSpPr txBox="1"/>
          <p:nvPr>
            <p:ph idx="1" type="body"/>
          </p:nvPr>
        </p:nvSpPr>
        <p:spPr>
          <a:xfrm>
            <a:off x="609600" y="1600200"/>
            <a:ext cx="79248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from Ken Burns' The West, Episode Two, Empire Upon the Trails" id="165" name="Shape 165" title="Trail of Tears">
            <a:hlinkClick r:id="rId3"/>
          </p:cNvPr>
          <p:cNvSpPr/>
          <p:nvPr/>
        </p:nvSpPr>
        <p:spPr>
          <a:xfrm>
            <a:off x="765400" y="2721025"/>
            <a:ext cx="3781075" cy="2835800"/>
          </a:xfrm>
          <a:prstGeom prst="rect">
            <a:avLst/>
          </a:prstGeom>
          <a:blipFill>
            <a:blip r:embed="rId4">
              <a:alphaModFix/>
            </a:blip>
            <a:stretch>
              <a:fillRect/>
            </a:stretch>
          </a:blipFill>
          <a:ln>
            <a:noFill/>
          </a:ln>
        </p:spPr>
      </p:sp>
      <p:sp>
        <p:nvSpPr>
          <p:cNvPr descr="An introductory lecture to the basics of Andrew Jackson's Indian Removal Act. Subscribe to HipHughes to keep the universe aligned for free here https://www.youtube.com/user/hughesdv?" id="166" name="Shape 166" title="The Indian Removal Act Explained in 5 Minutes: US History Review">
            <a:hlinkClick r:id="rId5"/>
          </p:cNvPr>
          <p:cNvSpPr/>
          <p:nvPr/>
        </p:nvSpPr>
        <p:spPr>
          <a:xfrm>
            <a:off x="4765900" y="2839650"/>
            <a:ext cx="3622900" cy="2717175"/>
          </a:xfrm>
          <a:prstGeom prst="rect">
            <a:avLst/>
          </a:prstGeom>
          <a:blipFill>
            <a:blip r:embed="rId6">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609600" y="274638"/>
            <a:ext cx="7924800" cy="1143000"/>
          </a:xfrm>
          <a:prstGeom prst="rect">
            <a:avLst/>
          </a:prstGeom>
          <a:noFill/>
          <a:ln>
            <a:noFill/>
          </a:ln>
        </p:spPr>
        <p:txBody>
          <a:bodyPr anchorCtr="0" anchor="b" bIns="45700" lIns="91425" rIns="91425" wrap="square" tIns="45700">
            <a:noAutofit/>
          </a:bodyPr>
          <a:lstStyle/>
          <a:p>
            <a:pPr indent="-228600" lvl="0" marL="0" marR="0" rtl="0" algn="l">
              <a:spcBef>
                <a:spcPts val="0"/>
              </a:spcBef>
              <a:buClr>
                <a:schemeClr val="lt1"/>
              </a:buClr>
              <a:buSzPct val="100000"/>
              <a:buFont typeface="Cambria"/>
              <a:buNone/>
            </a:pPr>
            <a:r>
              <a:rPr b="0" i="0" lang="en-US" sz="3600" u="none" cap="none" strike="noStrike">
                <a:solidFill>
                  <a:schemeClr val="lt1"/>
                </a:solidFill>
                <a:latin typeface="Cambria"/>
                <a:ea typeface="Cambria"/>
                <a:cs typeface="Cambria"/>
                <a:sym typeface="Cambria"/>
              </a:rPr>
              <a:t>MOVING WEST (1)</a:t>
            </a:r>
          </a:p>
        </p:txBody>
      </p:sp>
      <p:sp>
        <p:nvSpPr>
          <p:cNvPr id="172" name="Shape 172"/>
          <p:cNvSpPr txBox="1"/>
          <p:nvPr>
            <p:ph idx="1" type="body"/>
          </p:nvPr>
        </p:nvSpPr>
        <p:spPr>
          <a:xfrm>
            <a:off x="4648200" y="1524000"/>
            <a:ext cx="4059936" cy="4572000"/>
          </a:xfrm>
          <a:prstGeom prst="rect">
            <a:avLst/>
          </a:prstGeom>
          <a:noFill/>
          <a:ln>
            <a:noFill/>
          </a:ln>
        </p:spPr>
        <p:txBody>
          <a:bodyPr anchorCtr="0" anchor="t" bIns="45700" lIns="91425" rIns="91425" wrap="square" tIns="45700">
            <a:noAutofit/>
          </a:bodyPr>
          <a:lstStyle/>
          <a:p>
            <a:pPr indent="-514350" lvl="0" marL="514350" marR="0" rtl="0" algn="l">
              <a:lnSpc>
                <a:spcPct val="100000"/>
              </a:lnSpc>
              <a:spcBef>
                <a:spcPts val="0"/>
              </a:spcBef>
              <a:spcAft>
                <a:spcPts val="0"/>
              </a:spcAft>
              <a:buClr>
                <a:schemeClr val="lt2"/>
              </a:buClr>
              <a:buSzPct val="100000"/>
              <a:buFont typeface="Arial Narrow"/>
              <a:buAutoNum type="arabicPeriod"/>
            </a:pPr>
            <a:r>
              <a:rPr lang="en-US" sz="3200">
                <a:solidFill>
                  <a:schemeClr val="lt1"/>
                </a:solidFill>
                <a:latin typeface="Cambria"/>
                <a:ea typeface="Cambria"/>
                <a:cs typeface="Cambria"/>
                <a:sym typeface="Cambria"/>
              </a:rPr>
              <a:t>Santa Fe Trail</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left from Independence, Missouri</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traveled south across the Great Plains into the New Mexico Territory</a:t>
            </a:r>
          </a:p>
        </p:txBody>
      </p:sp>
      <p:pic>
        <p:nvPicPr>
          <p:cNvPr descr="figurative_oregon_trail_o.jpg" id="173" name="Shape 173"/>
          <p:cNvPicPr preferRelativeResize="0"/>
          <p:nvPr>
            <p:ph idx="2" type="body"/>
          </p:nvPr>
        </p:nvPicPr>
        <p:blipFill rotWithShape="1">
          <a:blip r:embed="rId3">
            <a:alphaModFix/>
          </a:blip>
          <a:srcRect b="0" l="0" r="0" t="0"/>
          <a:stretch/>
        </p:blipFill>
        <p:spPr>
          <a:xfrm>
            <a:off x="457200" y="2352057"/>
            <a:ext cx="4059238" cy="29158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609600" y="274638"/>
            <a:ext cx="7924800" cy="1143000"/>
          </a:xfrm>
          <a:prstGeom prst="rect">
            <a:avLst/>
          </a:prstGeom>
          <a:noFill/>
          <a:ln>
            <a:noFill/>
          </a:ln>
        </p:spPr>
        <p:txBody>
          <a:bodyPr anchorCtr="0" anchor="b" bIns="45700" lIns="91425" rIns="91425" wrap="square" tIns="45700">
            <a:noAutofit/>
          </a:bodyPr>
          <a:lstStyle/>
          <a:p>
            <a:pPr indent="-228600" lvl="0" marL="0" marR="0" rtl="0" algn="l">
              <a:spcBef>
                <a:spcPts val="0"/>
              </a:spcBef>
              <a:buClr>
                <a:schemeClr val="lt1"/>
              </a:buClr>
              <a:buSzPct val="100000"/>
              <a:buFont typeface="Cambria"/>
              <a:buNone/>
            </a:pPr>
            <a:r>
              <a:rPr b="0" i="0" lang="en-US" sz="3600" u="none" cap="none" strike="noStrike">
                <a:solidFill>
                  <a:schemeClr val="lt1"/>
                </a:solidFill>
                <a:latin typeface="Cambria"/>
                <a:ea typeface="Cambria"/>
                <a:cs typeface="Cambria"/>
                <a:sym typeface="Cambria"/>
              </a:rPr>
              <a:t>MOVING WEST (2)</a:t>
            </a:r>
          </a:p>
        </p:txBody>
      </p:sp>
      <p:pic>
        <p:nvPicPr>
          <p:cNvPr descr="oregontrail_1907.jpg" id="179" name="Shape 179"/>
          <p:cNvPicPr preferRelativeResize="0"/>
          <p:nvPr>
            <p:ph idx="1" type="body"/>
          </p:nvPr>
        </p:nvPicPr>
        <p:blipFill rotWithShape="1">
          <a:blip r:embed="rId3">
            <a:alphaModFix/>
          </a:blip>
          <a:srcRect b="0" l="0" r="0" t="0"/>
          <a:stretch/>
        </p:blipFill>
        <p:spPr>
          <a:xfrm>
            <a:off x="457200" y="3352800"/>
            <a:ext cx="8095737" cy="2847466"/>
          </a:xfrm>
          <a:prstGeom prst="rect">
            <a:avLst/>
          </a:prstGeom>
          <a:noFill/>
          <a:ln>
            <a:noFill/>
          </a:ln>
        </p:spPr>
      </p:pic>
      <p:sp>
        <p:nvSpPr>
          <p:cNvPr id="180" name="Shape 180"/>
          <p:cNvSpPr txBox="1"/>
          <p:nvPr>
            <p:ph idx="2" type="body"/>
          </p:nvPr>
        </p:nvSpPr>
        <p:spPr>
          <a:xfrm>
            <a:off x="457200" y="1524000"/>
            <a:ext cx="8077200" cy="1676400"/>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lt2"/>
              </a:buClr>
              <a:buSzPct val="100000"/>
              <a:buFont typeface="Arial Narrow"/>
              <a:buAutoNum type="arabicPeriod" startAt="2"/>
            </a:pPr>
            <a:r>
              <a:rPr lang="en-US" sz="2800">
                <a:solidFill>
                  <a:schemeClr val="lt1"/>
                </a:solidFill>
                <a:latin typeface="Cambria"/>
                <a:ea typeface="Cambria"/>
                <a:cs typeface="Cambria"/>
                <a:sym typeface="Cambria"/>
              </a:rPr>
              <a:t>Oregon Trail</a:t>
            </a:r>
          </a:p>
          <a:p>
            <a:pPr indent="-285750" lvl="1" marL="742950" marR="0" rtl="0" algn="l">
              <a:lnSpc>
                <a:spcPct val="90000"/>
              </a:lnSpc>
              <a:spcBef>
                <a:spcPts val="1000"/>
              </a:spcBef>
              <a:spcAft>
                <a:spcPts val="0"/>
              </a:spcAft>
              <a:buClr>
                <a:schemeClr val="lt2"/>
              </a:buClr>
              <a:buSzPct val="100000"/>
              <a:buFont typeface="Arial"/>
              <a:buChar char="•"/>
            </a:pPr>
            <a:r>
              <a:rPr b="0" i="0" lang="en-US" sz="2000" u="none" cap="none" strike="noStrike">
                <a:solidFill>
                  <a:schemeClr val="lt1"/>
                </a:solidFill>
                <a:latin typeface="Cambria"/>
                <a:ea typeface="Cambria"/>
                <a:cs typeface="Cambria"/>
                <a:sym typeface="Cambria"/>
              </a:rPr>
              <a:t>left from St. Louis, Missouri</a:t>
            </a:r>
          </a:p>
          <a:p>
            <a:pPr indent="-285750" lvl="1" marL="742950" marR="0" rtl="0" algn="l">
              <a:lnSpc>
                <a:spcPct val="90000"/>
              </a:lnSpc>
              <a:spcBef>
                <a:spcPts val="1000"/>
              </a:spcBef>
              <a:spcAft>
                <a:spcPts val="0"/>
              </a:spcAft>
              <a:buClr>
                <a:schemeClr val="lt2"/>
              </a:buClr>
              <a:buSzPct val="100000"/>
              <a:buFont typeface="Arial"/>
              <a:buChar char="•"/>
            </a:pPr>
            <a:r>
              <a:rPr b="0" i="0" lang="en-US" sz="2000" u="none" cap="none" strike="noStrike">
                <a:solidFill>
                  <a:schemeClr val="lt1"/>
                </a:solidFill>
                <a:latin typeface="Cambria"/>
                <a:ea typeface="Cambria"/>
                <a:cs typeface="Cambria"/>
                <a:sym typeface="Cambria"/>
              </a:rPr>
              <a:t>traveled north across the Great Plains, the Rocky Mountains, the Cascade Range, and into Portland, Oregon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idx="1" type="body"/>
          </p:nvPr>
        </p:nvSpPr>
        <p:spPr>
          <a:xfrm>
            <a:off x="304800" y="1371600"/>
            <a:ext cx="4191000" cy="2438400"/>
          </a:xfrm>
          <a:prstGeom prst="rect">
            <a:avLst/>
          </a:prstGeom>
          <a:noFill/>
          <a:ln cap="flat" cmpd="sng" w="28575">
            <a:solidFill>
              <a:schemeClr val="lt1"/>
            </a:solidFill>
            <a:prstDash val="solid"/>
            <a:round/>
            <a:headEnd len="med" w="med" type="none"/>
            <a:tailEnd len="med" w="med" type="none"/>
          </a:ln>
        </p:spPr>
        <p:txBody>
          <a:bodyPr anchorCtr="0" anchor="t" bIns="45700" lIns="91425" rIns="91425" wrap="square" tIns="45700">
            <a:noAutofit/>
          </a:bodyPr>
          <a:lstStyle/>
          <a:p>
            <a:pPr indent="-508000" lvl="0" marL="342900" marR="0" rtl="0" algn="l">
              <a:lnSpc>
                <a:spcPct val="100000"/>
              </a:lnSpc>
              <a:spcBef>
                <a:spcPts val="0"/>
              </a:spcBef>
              <a:spcAft>
                <a:spcPts val="0"/>
              </a:spcAft>
              <a:buClr>
                <a:schemeClr val="lt2"/>
              </a:buClr>
              <a:buSzPct val="100000"/>
              <a:buFont typeface="Arial"/>
              <a:buNone/>
            </a:pPr>
            <a:r>
              <a:rPr b="1" lang="en-US" sz="2600">
                <a:solidFill>
                  <a:srgbClr val="ECC475"/>
                </a:solidFill>
                <a:latin typeface="Cambria"/>
                <a:ea typeface="Cambria"/>
                <a:cs typeface="Cambria"/>
                <a:sym typeface="Cambria"/>
              </a:rPr>
              <a:t>Role: </a:t>
            </a:r>
          </a:p>
          <a:p>
            <a:pPr indent="-450850" lvl="0" marL="342900" marR="0" rtl="0" algn="l">
              <a:lnSpc>
                <a:spcPct val="100000"/>
              </a:lnSpc>
              <a:spcBef>
                <a:spcPts val="940"/>
              </a:spcBef>
              <a:spcAft>
                <a:spcPts val="0"/>
              </a:spcAft>
              <a:buClr>
                <a:schemeClr val="lt2"/>
              </a:buClr>
              <a:buSzPct val="100000"/>
              <a:buFont typeface="Arial"/>
              <a:buNone/>
            </a:pPr>
            <a:r>
              <a:t/>
            </a:r>
            <a:endParaRPr sz="1700">
              <a:solidFill>
                <a:schemeClr val="lt1"/>
              </a:solidFill>
              <a:latin typeface="Cambria"/>
              <a:ea typeface="Cambria"/>
              <a:cs typeface="Cambria"/>
              <a:sym typeface="Cambria"/>
            </a:endParaRPr>
          </a:p>
          <a:p>
            <a:pPr indent="-546100" lvl="0" marL="342900" marR="0" rtl="0" algn="ctr">
              <a:lnSpc>
                <a:spcPct val="100000"/>
              </a:lnSpc>
              <a:spcBef>
                <a:spcPts val="1240"/>
              </a:spcBef>
              <a:spcAft>
                <a:spcPts val="0"/>
              </a:spcAft>
              <a:buClr>
                <a:schemeClr val="lt2"/>
              </a:buClr>
              <a:buSzPct val="100000"/>
              <a:buFont typeface="Arial"/>
              <a:buNone/>
            </a:pPr>
            <a:r>
              <a:rPr b="1" lang="en-US" sz="3200">
                <a:solidFill>
                  <a:schemeClr val="lt1"/>
                </a:solidFill>
                <a:latin typeface="Cambria"/>
                <a:ea typeface="Cambria"/>
                <a:cs typeface="Cambria"/>
                <a:sym typeface="Cambria"/>
              </a:rPr>
              <a:t>Newspaper Editor</a:t>
            </a:r>
          </a:p>
        </p:txBody>
      </p:sp>
      <p:sp>
        <p:nvSpPr>
          <p:cNvPr id="186" name="Shape 186"/>
          <p:cNvSpPr txBox="1"/>
          <p:nvPr>
            <p:ph type="title"/>
          </p:nvPr>
        </p:nvSpPr>
        <p:spPr>
          <a:xfrm>
            <a:off x="609600" y="152400"/>
            <a:ext cx="7924800" cy="1143000"/>
          </a:xfrm>
          <a:prstGeom prst="rect">
            <a:avLst/>
          </a:prstGeom>
          <a:noFill/>
          <a:ln>
            <a:noFill/>
          </a:ln>
        </p:spPr>
        <p:txBody>
          <a:bodyPr anchorCtr="0" anchor="b" bIns="45700" lIns="91425" rIns="91425" wrap="square" tIns="45700">
            <a:noAutofit/>
          </a:bodyPr>
          <a:lstStyle/>
          <a:p>
            <a:pPr indent="-171450" lvl="0" marL="0" marR="0" rtl="0" algn="l">
              <a:spcBef>
                <a:spcPts val="0"/>
              </a:spcBef>
              <a:buClr>
                <a:schemeClr val="lt1"/>
              </a:buClr>
              <a:buSzPct val="100000"/>
              <a:buFont typeface="Cambria"/>
              <a:buNone/>
            </a:pPr>
            <a:r>
              <a:rPr b="0" i="1" lang="en-US" sz="2700" u="none" cap="none" strike="noStrike">
                <a:solidFill>
                  <a:schemeClr val="lt1"/>
                </a:solidFill>
                <a:latin typeface="Cambria"/>
                <a:ea typeface="Cambria"/>
                <a:cs typeface="Cambria"/>
                <a:sym typeface="Cambria"/>
              </a:rPr>
              <a:t>RAFT: </a:t>
            </a:r>
            <a:r>
              <a:rPr b="0" i="1" lang="en-US" sz="1999" u="none" cap="none" strike="noStrike">
                <a:solidFill>
                  <a:srgbClr val="ECC475"/>
                </a:solidFill>
                <a:latin typeface="Cambria"/>
                <a:ea typeface="Cambria"/>
                <a:cs typeface="Cambria"/>
                <a:sym typeface="Cambria"/>
              </a:rPr>
              <a:t>USE THE INFORMATION COVERED IN CLASS AND THE GUIDELINES PROVIDED BELOW TO COMPLETE A HEADLINE, PICTURE &amp; CAPTION THAT EXPLAINS THE INDIAN REMOVAL ACT.</a:t>
            </a:r>
          </a:p>
        </p:txBody>
      </p:sp>
      <p:sp>
        <p:nvSpPr>
          <p:cNvPr id="187" name="Shape 187"/>
          <p:cNvSpPr txBox="1"/>
          <p:nvPr/>
        </p:nvSpPr>
        <p:spPr>
          <a:xfrm>
            <a:off x="4648200" y="1371600"/>
            <a:ext cx="4191000" cy="2438400"/>
          </a:xfrm>
          <a:prstGeom prst="rect">
            <a:avLst/>
          </a:prstGeom>
          <a:noFill/>
          <a:ln cap="flat" cmpd="sng" w="28575">
            <a:solidFill>
              <a:schemeClr val="lt1"/>
            </a:solidFill>
            <a:prstDash val="solid"/>
            <a:round/>
            <a:headEnd len="med" w="med" type="none"/>
            <a:tailEnd len="med" w="med" type="none"/>
          </a:ln>
        </p:spPr>
        <p:txBody>
          <a:bodyPr anchorCtr="0" anchor="t" bIns="45700" lIns="91425" rIns="91425" wrap="square" tIns="45700">
            <a:noAutofit/>
          </a:bodyPr>
          <a:lstStyle/>
          <a:p>
            <a:pPr indent="-414655" lvl="0" marL="274320" marR="0" rtl="0" algn="l">
              <a:lnSpc>
                <a:spcPct val="100000"/>
              </a:lnSpc>
              <a:spcBef>
                <a:spcPts val="0"/>
              </a:spcBef>
              <a:spcAft>
                <a:spcPts val="0"/>
              </a:spcAft>
              <a:buClr>
                <a:schemeClr val="accent2"/>
              </a:buClr>
              <a:buSzPct val="85000"/>
              <a:buFont typeface="Noto Sans Symbols"/>
              <a:buNone/>
            </a:pPr>
            <a:r>
              <a:rPr b="1" i="0" lang="en-US" sz="2600" u="none" cap="none" strike="noStrike">
                <a:solidFill>
                  <a:srgbClr val="ECC475"/>
                </a:solidFill>
                <a:latin typeface="Cambria"/>
                <a:ea typeface="Cambria"/>
                <a:cs typeface="Cambria"/>
                <a:sym typeface="Cambria"/>
              </a:rPr>
              <a:t>Audience: </a:t>
            </a:r>
          </a:p>
          <a:p>
            <a:pPr indent="-425450" lvl="0" marL="274320" marR="0" rtl="0" algn="ctr">
              <a:lnSpc>
                <a:spcPct val="100000"/>
              </a:lnSpc>
              <a:spcBef>
                <a:spcPts val="600"/>
              </a:spcBef>
              <a:spcAft>
                <a:spcPts val="0"/>
              </a:spcAft>
              <a:buClr>
                <a:schemeClr val="accent2"/>
              </a:buClr>
              <a:buSzPct val="85000"/>
              <a:buFont typeface="Noto Sans Symbols"/>
              <a:buNone/>
            </a:pPr>
            <a:r>
              <a:t/>
            </a:r>
            <a:endParaRPr b="1" i="0" sz="2800" u="none" cap="none" strike="noStrike">
              <a:solidFill>
                <a:schemeClr val="lt1"/>
              </a:solidFill>
              <a:latin typeface="Cambria"/>
              <a:ea typeface="Cambria"/>
              <a:cs typeface="Cambria"/>
              <a:sym typeface="Cambria"/>
            </a:endParaRPr>
          </a:p>
          <a:p>
            <a:pPr indent="-447040" lvl="0" marL="274320" marR="0" rtl="0" algn="ctr">
              <a:lnSpc>
                <a:spcPct val="100000"/>
              </a:lnSpc>
              <a:spcBef>
                <a:spcPts val="600"/>
              </a:spcBef>
              <a:spcAft>
                <a:spcPts val="0"/>
              </a:spcAft>
              <a:buClr>
                <a:schemeClr val="accent2"/>
              </a:buClr>
              <a:buSzPct val="85000"/>
              <a:buFont typeface="Noto Sans Symbols"/>
              <a:buNone/>
            </a:pPr>
            <a:r>
              <a:rPr b="1" i="0" lang="en-US" sz="3200" u="none" cap="none" strike="noStrike">
                <a:solidFill>
                  <a:schemeClr val="lt1"/>
                </a:solidFill>
                <a:latin typeface="Cambria"/>
                <a:ea typeface="Cambria"/>
                <a:cs typeface="Cambria"/>
                <a:sym typeface="Cambria"/>
              </a:rPr>
              <a:t>Newspaper Readers</a:t>
            </a:r>
          </a:p>
        </p:txBody>
      </p:sp>
      <p:sp>
        <p:nvSpPr>
          <p:cNvPr id="188" name="Shape 188"/>
          <p:cNvSpPr txBox="1"/>
          <p:nvPr/>
        </p:nvSpPr>
        <p:spPr>
          <a:xfrm>
            <a:off x="304800" y="3962400"/>
            <a:ext cx="4191000" cy="2438400"/>
          </a:xfrm>
          <a:prstGeom prst="rect">
            <a:avLst/>
          </a:prstGeom>
          <a:noFill/>
          <a:ln cap="flat" cmpd="sng" w="28575">
            <a:solidFill>
              <a:schemeClr val="lt1"/>
            </a:solidFill>
            <a:prstDash val="solid"/>
            <a:round/>
            <a:headEnd len="med" w="med" type="none"/>
            <a:tailEnd len="med" w="med" type="none"/>
          </a:ln>
        </p:spPr>
        <p:txBody>
          <a:bodyPr anchorCtr="0" anchor="t" bIns="45700" lIns="91425" rIns="91425" wrap="square" tIns="45700">
            <a:noAutofit/>
          </a:bodyPr>
          <a:lstStyle/>
          <a:p>
            <a:pPr indent="-414655" lvl="0" marL="274320" marR="0" rtl="0" algn="l">
              <a:lnSpc>
                <a:spcPct val="100000"/>
              </a:lnSpc>
              <a:spcBef>
                <a:spcPts val="0"/>
              </a:spcBef>
              <a:spcAft>
                <a:spcPts val="0"/>
              </a:spcAft>
              <a:buClr>
                <a:schemeClr val="accent2"/>
              </a:buClr>
              <a:buSzPct val="85000"/>
              <a:buFont typeface="Noto Sans Symbols"/>
              <a:buNone/>
            </a:pPr>
            <a:r>
              <a:rPr b="1" i="0" lang="en-US" sz="2600" u="none" cap="none" strike="noStrike">
                <a:solidFill>
                  <a:srgbClr val="ECC475"/>
                </a:solidFill>
                <a:latin typeface="Cambria"/>
                <a:ea typeface="Cambria"/>
                <a:cs typeface="Cambria"/>
                <a:sym typeface="Cambria"/>
              </a:rPr>
              <a:t>Format: </a:t>
            </a:r>
          </a:p>
          <a:p>
            <a:pPr indent="-330993" lvl="0" marL="274320" marR="0" rtl="0" algn="l">
              <a:lnSpc>
                <a:spcPct val="100000"/>
              </a:lnSpc>
              <a:spcBef>
                <a:spcPts val="600"/>
              </a:spcBef>
              <a:spcAft>
                <a:spcPts val="0"/>
              </a:spcAft>
              <a:buClr>
                <a:schemeClr val="accent2"/>
              </a:buClr>
              <a:buSzPct val="85000"/>
              <a:buFont typeface="Noto Sans Symbols"/>
              <a:buNone/>
            </a:pPr>
            <a:r>
              <a:t/>
            </a:r>
            <a:endParaRPr b="1" i="0" sz="1050" u="none" cap="none" strike="noStrike">
              <a:solidFill>
                <a:srgbClr val="ECC475"/>
              </a:solidFill>
              <a:latin typeface="Cambria"/>
              <a:ea typeface="Cambria"/>
              <a:cs typeface="Cambria"/>
              <a:sym typeface="Cambria"/>
            </a:endParaRPr>
          </a:p>
          <a:p>
            <a:pPr indent="-425450" lvl="0" marL="274320" marR="0" rtl="0" algn="ctr">
              <a:lnSpc>
                <a:spcPct val="100000"/>
              </a:lnSpc>
              <a:spcBef>
                <a:spcPts val="600"/>
              </a:spcBef>
              <a:spcAft>
                <a:spcPts val="0"/>
              </a:spcAft>
              <a:buClr>
                <a:schemeClr val="accent2"/>
              </a:buClr>
              <a:buSzPct val="85000"/>
              <a:buFont typeface="Noto Sans Symbols"/>
              <a:buNone/>
            </a:pPr>
            <a:r>
              <a:rPr b="1" i="0" lang="en-US" sz="2800" u="none" cap="none" strike="noStrike">
                <a:solidFill>
                  <a:schemeClr val="lt1"/>
                </a:solidFill>
                <a:latin typeface="Cambria"/>
                <a:ea typeface="Cambria"/>
                <a:cs typeface="Cambria"/>
                <a:sym typeface="Cambria"/>
              </a:rPr>
              <a:t>Front Page Picture </a:t>
            </a:r>
          </a:p>
          <a:p>
            <a:pPr indent="-425450" lvl="0" marL="274320" marR="0" rtl="0" algn="ctr">
              <a:lnSpc>
                <a:spcPct val="100000"/>
              </a:lnSpc>
              <a:spcBef>
                <a:spcPts val="600"/>
              </a:spcBef>
              <a:spcAft>
                <a:spcPts val="0"/>
              </a:spcAft>
              <a:buClr>
                <a:schemeClr val="accent2"/>
              </a:buClr>
              <a:buSzPct val="85000"/>
              <a:buFont typeface="Noto Sans Symbols"/>
              <a:buNone/>
            </a:pPr>
            <a:r>
              <a:rPr b="1" i="0" lang="en-US" sz="2800" u="none" cap="none" strike="noStrike">
                <a:solidFill>
                  <a:schemeClr val="lt1"/>
                </a:solidFill>
                <a:latin typeface="Cambria"/>
                <a:ea typeface="Cambria"/>
                <a:cs typeface="Cambria"/>
                <a:sym typeface="Cambria"/>
              </a:rPr>
              <a:t>w/Caption &amp; Headline</a:t>
            </a:r>
          </a:p>
        </p:txBody>
      </p:sp>
      <p:sp>
        <p:nvSpPr>
          <p:cNvPr id="189" name="Shape 189"/>
          <p:cNvSpPr txBox="1"/>
          <p:nvPr/>
        </p:nvSpPr>
        <p:spPr>
          <a:xfrm>
            <a:off x="4648200" y="3962400"/>
            <a:ext cx="4191000" cy="2438400"/>
          </a:xfrm>
          <a:prstGeom prst="rect">
            <a:avLst/>
          </a:prstGeom>
          <a:noFill/>
          <a:ln cap="flat" cmpd="sng" w="28575">
            <a:solidFill>
              <a:schemeClr val="lt1"/>
            </a:solidFill>
            <a:prstDash val="solid"/>
            <a:round/>
            <a:headEnd len="med" w="med" type="none"/>
            <a:tailEnd len="med" w="med" type="none"/>
          </a:ln>
        </p:spPr>
        <p:txBody>
          <a:bodyPr anchorCtr="0" anchor="t" bIns="45700" lIns="91425" rIns="91425" wrap="square" tIns="45700">
            <a:noAutofit/>
          </a:bodyPr>
          <a:lstStyle/>
          <a:p>
            <a:pPr indent="-414655" lvl="0" marL="274320" marR="0" rtl="0" algn="l">
              <a:lnSpc>
                <a:spcPct val="100000"/>
              </a:lnSpc>
              <a:spcBef>
                <a:spcPts val="0"/>
              </a:spcBef>
              <a:spcAft>
                <a:spcPts val="0"/>
              </a:spcAft>
              <a:buClr>
                <a:schemeClr val="accent2"/>
              </a:buClr>
              <a:buSzPct val="85000"/>
              <a:buFont typeface="Noto Sans Symbols"/>
              <a:buNone/>
            </a:pPr>
            <a:r>
              <a:rPr b="1" i="0" lang="en-US" sz="2600" u="none" cap="none" strike="noStrike">
                <a:solidFill>
                  <a:srgbClr val="ECC475"/>
                </a:solidFill>
                <a:latin typeface="Cambria"/>
                <a:ea typeface="Cambria"/>
                <a:cs typeface="Cambria"/>
                <a:sym typeface="Cambria"/>
              </a:rPr>
              <a:t>Topic:</a:t>
            </a:r>
          </a:p>
          <a:p>
            <a:pPr indent="-330993" lvl="0" marL="274320" marR="0" rtl="0" algn="ctr">
              <a:lnSpc>
                <a:spcPct val="100000"/>
              </a:lnSpc>
              <a:spcBef>
                <a:spcPts val="600"/>
              </a:spcBef>
              <a:spcAft>
                <a:spcPts val="0"/>
              </a:spcAft>
              <a:buClr>
                <a:schemeClr val="accent2"/>
              </a:buClr>
              <a:buSzPct val="85000"/>
              <a:buFont typeface="Noto Sans Symbols"/>
              <a:buNone/>
            </a:pPr>
            <a:r>
              <a:t/>
            </a:r>
            <a:endParaRPr b="1" i="0" sz="1050" u="none" cap="none" strike="noStrike">
              <a:solidFill>
                <a:schemeClr val="lt1"/>
              </a:solidFill>
              <a:latin typeface="Cambria"/>
              <a:ea typeface="Cambria"/>
              <a:cs typeface="Cambria"/>
              <a:sym typeface="Cambria"/>
            </a:endParaRPr>
          </a:p>
          <a:p>
            <a:pPr indent="-330993" lvl="0" marL="274320" marR="0" rtl="0" algn="ctr">
              <a:lnSpc>
                <a:spcPct val="100000"/>
              </a:lnSpc>
              <a:spcBef>
                <a:spcPts val="600"/>
              </a:spcBef>
              <a:spcAft>
                <a:spcPts val="0"/>
              </a:spcAft>
              <a:buClr>
                <a:schemeClr val="accent2"/>
              </a:buClr>
              <a:buSzPct val="85000"/>
              <a:buFont typeface="Noto Sans Symbols"/>
              <a:buNone/>
            </a:pPr>
            <a:r>
              <a:t/>
            </a:r>
            <a:endParaRPr b="1" i="0" sz="1050" u="none" cap="none" strike="noStrike">
              <a:solidFill>
                <a:schemeClr val="lt1"/>
              </a:solidFill>
              <a:latin typeface="Cambria"/>
              <a:ea typeface="Cambria"/>
              <a:cs typeface="Cambria"/>
              <a:sym typeface="Cambria"/>
            </a:endParaRPr>
          </a:p>
          <a:p>
            <a:pPr indent="-447040" lvl="0" marL="274320" marR="0" rtl="0" algn="ctr">
              <a:lnSpc>
                <a:spcPct val="100000"/>
              </a:lnSpc>
              <a:spcBef>
                <a:spcPts val="600"/>
              </a:spcBef>
              <a:spcAft>
                <a:spcPts val="0"/>
              </a:spcAft>
              <a:buClr>
                <a:schemeClr val="accent2"/>
              </a:buClr>
              <a:buSzPct val="104615"/>
              <a:buFont typeface="Noto Sans Symbols"/>
              <a:buNone/>
            </a:pPr>
            <a:r>
              <a:rPr b="1" i="0" lang="en-US" sz="2600" u="none" cap="none" strike="noStrike">
                <a:solidFill>
                  <a:schemeClr val="lt1"/>
                </a:solidFill>
                <a:latin typeface="Cambria"/>
                <a:ea typeface="Cambria"/>
                <a:cs typeface="Cambria"/>
                <a:sym typeface="Cambria"/>
              </a:rPr>
              <a:t>	</a:t>
            </a:r>
            <a:r>
              <a:rPr b="1" i="0" lang="en-US" sz="3200" u="none" cap="none" strike="noStrike">
                <a:solidFill>
                  <a:schemeClr val="lt1"/>
                </a:solidFill>
                <a:latin typeface="Cambria"/>
                <a:ea typeface="Cambria"/>
                <a:cs typeface="Cambria"/>
                <a:sym typeface="Cambria"/>
              </a:rPr>
              <a:t>Indian Removal Act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4800600" y="2209800"/>
            <a:ext cx="4114800" cy="3505200"/>
          </a:xfrm>
          <a:prstGeom prst="rect">
            <a:avLst/>
          </a:prstGeom>
          <a:noFill/>
          <a:ln>
            <a:noFill/>
          </a:ln>
        </p:spPr>
        <p:txBody>
          <a:bodyPr anchorCtr="0" anchor="t" bIns="45700" lIns="91425" rIns="91425" wrap="square" tIns="45700">
            <a:noAutofit/>
          </a:bodyPr>
          <a:lstStyle/>
          <a:p>
            <a:pPr indent="-107950" lvl="0" marL="0" marR="0" rtl="0" algn="l">
              <a:lnSpc>
                <a:spcPct val="100000"/>
              </a:lnSpc>
              <a:spcBef>
                <a:spcPts val="0"/>
              </a:spcBef>
              <a:spcAft>
                <a:spcPts val="0"/>
              </a:spcAft>
              <a:buClr>
                <a:schemeClr val="lt2"/>
              </a:buClr>
              <a:buSzPct val="100000"/>
              <a:buFont typeface="Arial"/>
              <a:buNone/>
            </a:pPr>
            <a:r>
              <a:t/>
            </a:r>
            <a:endParaRPr b="0" i="0" sz="1700" u="none" cap="none" strike="noStrike">
              <a:solidFill>
                <a:schemeClr val="lt1"/>
              </a:solidFill>
              <a:latin typeface="Cambria"/>
              <a:ea typeface="Cambria"/>
              <a:cs typeface="Cambria"/>
              <a:sym typeface="Cambria"/>
            </a:endParaRPr>
          </a:p>
          <a:p>
            <a:pPr indent="-342900" lvl="0" marL="342900" marR="0" rtl="0" algn="l">
              <a:lnSpc>
                <a:spcPct val="100000"/>
              </a:lnSpc>
              <a:spcBef>
                <a:spcPts val="940"/>
              </a:spcBef>
              <a:spcAft>
                <a:spcPts val="0"/>
              </a:spcAft>
              <a:buClr>
                <a:schemeClr val="lt2"/>
              </a:buClr>
              <a:buSzPct val="100000"/>
              <a:buFont typeface="Arial"/>
              <a:buNone/>
            </a:pPr>
            <a:r>
              <a:t/>
            </a:r>
            <a:endParaRPr b="0" i="0" sz="1700" u="none" cap="none" strike="noStrike">
              <a:solidFill>
                <a:schemeClr val="lt1"/>
              </a:solidFill>
              <a:latin typeface="Cambria"/>
              <a:ea typeface="Cambria"/>
              <a:cs typeface="Cambria"/>
              <a:sym typeface="Cambria"/>
            </a:endParaRPr>
          </a:p>
        </p:txBody>
      </p:sp>
      <p:sp>
        <p:nvSpPr>
          <p:cNvPr id="95" name="Shape 95"/>
          <p:cNvSpPr txBox="1"/>
          <p:nvPr>
            <p:ph idx="2" type="body"/>
          </p:nvPr>
        </p:nvSpPr>
        <p:spPr>
          <a:xfrm>
            <a:off x="609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en-US" sz="2000" u="none" cap="none" strike="noStrike">
                <a:solidFill>
                  <a:schemeClr val="lt1"/>
                </a:solidFill>
                <a:latin typeface="Cambria"/>
                <a:ea typeface="Cambria"/>
                <a:cs typeface="Cambria"/>
                <a:sym typeface="Cambria"/>
              </a:rPr>
              <a:t>Analyze the choice made to move Native American Tribes to Reservations.</a:t>
            </a:r>
          </a:p>
        </p:txBody>
      </p:sp>
      <p:sp>
        <p:nvSpPr>
          <p:cNvPr id="96" name="Shape 96"/>
          <p:cNvSpPr txBox="1"/>
          <p:nvPr>
            <p:ph type="title"/>
          </p:nvPr>
        </p:nvSpPr>
        <p:spPr>
          <a:xfrm>
            <a:off x="609600" y="274638"/>
            <a:ext cx="7924800" cy="1143000"/>
          </a:xfrm>
          <a:prstGeom prst="rect">
            <a:avLst/>
          </a:prstGeom>
          <a:noFill/>
          <a:ln>
            <a:noFill/>
          </a:ln>
        </p:spPr>
        <p:txBody>
          <a:bodyPr anchorCtr="0" anchor="b" bIns="45700" lIns="91425" rIns="91425" wrap="square" tIns="45700">
            <a:noAutofit/>
          </a:bodyPr>
          <a:lstStyle/>
          <a:p>
            <a:pPr indent="-190500" lvl="0" marL="0" marR="0" rtl="0" algn="l">
              <a:spcBef>
                <a:spcPts val="0"/>
              </a:spcBef>
              <a:buClr>
                <a:schemeClr val="lt1"/>
              </a:buClr>
              <a:buSzPct val="100000"/>
              <a:buFont typeface="Cambria"/>
              <a:buNone/>
            </a:pPr>
            <a:r>
              <a:rPr b="0" i="0" lang="en-US" sz="3000" u="none" cap="none" strike="noStrike">
                <a:solidFill>
                  <a:schemeClr val="lt1"/>
                </a:solidFill>
                <a:latin typeface="Cambria"/>
                <a:ea typeface="Cambria"/>
                <a:cs typeface="Cambria"/>
                <a:sym typeface="Cambria"/>
              </a:rPr>
              <a:t>DOWN TO BUSINESS</a:t>
            </a:r>
          </a:p>
        </p:txBody>
      </p:sp>
      <p:sp>
        <p:nvSpPr>
          <p:cNvPr id="97" name="Shape 97"/>
          <p:cNvSpPr txBox="1"/>
          <p:nvPr>
            <p:ph idx="3" type="body"/>
          </p:nvPr>
        </p:nvSpPr>
        <p:spPr>
          <a:xfrm>
            <a:off x="609600" y="1600199"/>
            <a:ext cx="3733800" cy="574675"/>
          </a:xfrm>
          <a:prstGeom prst="rect">
            <a:avLst/>
          </a:prstGeom>
          <a:noFill/>
          <a:ln>
            <a:noFill/>
          </a:ln>
        </p:spPr>
        <p:txBody>
          <a:bodyPr anchorCtr="0" anchor="b" bIns="45700" lIns="91425" rIns="91425" wrap="square" tIns="45700">
            <a:noAutofit/>
          </a:bodyPr>
          <a:lstStyle/>
          <a:p>
            <a:pPr indent="-152400" lvl="0" marL="0" marR="0" rtl="0" algn="l">
              <a:lnSpc>
                <a:spcPct val="100000"/>
              </a:lnSpc>
              <a:spcBef>
                <a:spcPts val="0"/>
              </a:spcBef>
              <a:spcAft>
                <a:spcPts val="0"/>
              </a:spcAft>
              <a:buClr>
                <a:schemeClr val="lt2"/>
              </a:buClr>
              <a:buSzPct val="100000"/>
              <a:buFont typeface="Arial"/>
              <a:buNone/>
            </a:pPr>
            <a:r>
              <a:rPr lang="en-US" sz="2400">
                <a:latin typeface="Cambria"/>
                <a:ea typeface="Cambria"/>
                <a:cs typeface="Cambria"/>
                <a:sym typeface="Cambria"/>
              </a:rPr>
              <a:t>Essential Question</a:t>
            </a:r>
          </a:p>
        </p:txBody>
      </p:sp>
      <p:sp>
        <p:nvSpPr>
          <p:cNvPr id="98" name="Shape 98"/>
          <p:cNvSpPr txBox="1"/>
          <p:nvPr>
            <p:ph idx="4" type="body"/>
          </p:nvPr>
        </p:nvSpPr>
        <p:spPr>
          <a:xfrm>
            <a:off x="4800600" y="1600199"/>
            <a:ext cx="3733800" cy="574675"/>
          </a:xfrm>
          <a:prstGeom prst="rect">
            <a:avLst/>
          </a:prstGeom>
          <a:noFill/>
          <a:ln>
            <a:noFill/>
          </a:ln>
        </p:spPr>
        <p:txBody>
          <a:bodyPr anchorCtr="0" anchor="b" bIns="45700" lIns="91425" rIns="91425" wrap="square" tIns="45700">
            <a:noAutofit/>
          </a:bodyPr>
          <a:lstStyle/>
          <a:p>
            <a:pPr indent="-152400" lvl="0" marL="0" marR="0" rtl="0" algn="l">
              <a:lnSpc>
                <a:spcPct val="100000"/>
              </a:lnSpc>
              <a:spcBef>
                <a:spcPts val="0"/>
              </a:spcBef>
              <a:spcAft>
                <a:spcPts val="0"/>
              </a:spcAft>
              <a:buClr>
                <a:schemeClr val="lt2"/>
              </a:buClr>
              <a:buSzPct val="100000"/>
              <a:buFont typeface="Arial"/>
              <a:buNone/>
            </a:pPr>
            <a:r>
              <a:t/>
            </a:r>
            <a:endParaRPr b="0" i="0" sz="2400" u="none" cap="none" strike="noStrike">
              <a:solidFill>
                <a:schemeClr val="lt2"/>
              </a:solidFill>
              <a:latin typeface="Cambria"/>
              <a:ea typeface="Cambria"/>
              <a:cs typeface="Cambria"/>
              <a:sym typeface="Cambria"/>
            </a:endParaRPr>
          </a:p>
        </p:txBody>
      </p:sp>
      <p:sp>
        <p:nvSpPr>
          <p:cNvPr id="99" name="Shape 99"/>
          <p:cNvSpPr txBox="1"/>
          <p:nvPr/>
        </p:nvSpPr>
        <p:spPr>
          <a:xfrm>
            <a:off x="609600" y="22860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None/>
            </a:pPr>
            <a:r>
              <a:t/>
            </a:r>
            <a:endParaRPr b="0" i="0" sz="1700" u="none" cap="none" strike="noStrike">
              <a:solidFill>
                <a:schemeClr val="lt1"/>
              </a:solidFill>
              <a:latin typeface="Cambria"/>
              <a:ea typeface="Cambria"/>
              <a:cs typeface="Cambria"/>
              <a:sym typeface="Cambria"/>
            </a:endParaRPr>
          </a:p>
        </p:txBody>
      </p:sp>
      <p:sp>
        <p:nvSpPr>
          <p:cNvPr id="100" name="Shape 100"/>
          <p:cNvSpPr txBox="1"/>
          <p:nvPr/>
        </p:nvSpPr>
        <p:spPr>
          <a:xfrm>
            <a:off x="609600" y="350838"/>
            <a:ext cx="7924800" cy="1143000"/>
          </a:xfrm>
          <a:prstGeom prst="rect">
            <a:avLst/>
          </a:prstGeom>
          <a:noFill/>
          <a:ln>
            <a:noFill/>
          </a:ln>
        </p:spPr>
        <p:txBody>
          <a:bodyPr anchorCtr="0" anchor="b" bIns="45700" lIns="91425" rIns="91425" wrap="square" tIns="45700">
            <a:noAutofit/>
          </a:bodyPr>
          <a:lstStyle/>
          <a:p>
            <a:pPr indent="-190500" lvl="0" marL="0" marR="0" rtl="0" algn="l">
              <a:spcBef>
                <a:spcPts val="0"/>
              </a:spcBef>
              <a:buClr>
                <a:schemeClr val="lt1"/>
              </a:buClr>
              <a:buSzPct val="100000"/>
              <a:buFont typeface="Arial Narrow"/>
              <a:buNone/>
            </a:pPr>
            <a:r>
              <a:t/>
            </a:r>
            <a:endParaRPr b="0" i="0" sz="3000" u="none" cap="none" strike="noStrike">
              <a:solidFill>
                <a:schemeClr val="lt1"/>
              </a:solidFill>
              <a:latin typeface="Cambria"/>
              <a:ea typeface="Cambria"/>
              <a:cs typeface="Cambria"/>
              <a:sym typeface="Cambria"/>
            </a:endParaRPr>
          </a:p>
        </p:txBody>
      </p:sp>
      <p:sp>
        <p:nvSpPr>
          <p:cNvPr id="101" name="Shape 101"/>
          <p:cNvSpPr txBox="1"/>
          <p:nvPr/>
        </p:nvSpPr>
        <p:spPr>
          <a:xfrm>
            <a:off x="2997675" y="1711324"/>
            <a:ext cx="3733800" cy="574800"/>
          </a:xfrm>
          <a:prstGeom prst="rect">
            <a:avLst/>
          </a:prstGeom>
          <a:noFill/>
          <a:ln>
            <a:noFill/>
          </a:ln>
        </p:spPr>
        <p:txBody>
          <a:bodyPr anchorCtr="0" anchor="b" bIns="45700" lIns="91425" rIns="91425" wrap="square" tIns="45700">
            <a:noAutofit/>
          </a:bodyPr>
          <a:lstStyle/>
          <a:p>
            <a:pPr indent="-107950" lvl="0" marL="0" marR="0" rtl="0" algn="l">
              <a:lnSpc>
                <a:spcPct val="100000"/>
              </a:lnSpc>
              <a:spcBef>
                <a:spcPts val="0"/>
              </a:spcBef>
              <a:spcAft>
                <a:spcPts val="0"/>
              </a:spcAft>
              <a:buClr>
                <a:schemeClr val="lt2"/>
              </a:buClr>
              <a:buSzPct val="100000"/>
              <a:buFont typeface="Arial"/>
              <a:buNone/>
            </a:pPr>
            <a:r>
              <a:t/>
            </a:r>
            <a:endParaRPr b="0" i="0" sz="1700" u="none" cap="none" strike="noStrike">
              <a:solidFill>
                <a:schemeClr val="lt2"/>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609600" y="274638"/>
            <a:ext cx="7924800" cy="1143000"/>
          </a:xfrm>
          <a:prstGeom prst="rect">
            <a:avLst/>
          </a:prstGeom>
          <a:noFill/>
          <a:ln>
            <a:noFill/>
          </a:ln>
        </p:spPr>
        <p:txBody>
          <a:bodyPr anchorCtr="0" anchor="b" bIns="45700" lIns="91425" rIns="91425" wrap="square" tIns="45700">
            <a:noAutofit/>
          </a:bodyPr>
          <a:lstStyle/>
          <a:p>
            <a:pPr indent="-190500" lvl="0" marL="0" marR="0" rtl="0" algn="l">
              <a:spcBef>
                <a:spcPts val="0"/>
              </a:spcBef>
              <a:buClr>
                <a:schemeClr val="lt1"/>
              </a:buClr>
              <a:buSzPct val="100000"/>
              <a:buFont typeface="Cambria"/>
              <a:buNone/>
            </a:pPr>
            <a:r>
              <a:rPr b="0" i="0" lang="en-US" sz="3000" u="none" cap="none" strike="noStrike">
                <a:solidFill>
                  <a:schemeClr val="lt1"/>
                </a:solidFill>
                <a:latin typeface="Cambria"/>
                <a:ea typeface="Cambria"/>
                <a:cs typeface="Cambria"/>
                <a:sym typeface="Cambria"/>
              </a:rPr>
              <a:t>WHY DO I CARE, MISS MCCORMACK?</a:t>
            </a:r>
          </a:p>
        </p:txBody>
      </p:sp>
      <p:sp>
        <p:nvSpPr>
          <p:cNvPr id="107" name="Shape 107"/>
          <p:cNvSpPr txBox="1"/>
          <p:nvPr>
            <p:ph idx="1" type="body"/>
          </p:nvPr>
        </p:nvSpPr>
        <p:spPr>
          <a:xfrm>
            <a:off x="609600" y="1600200"/>
            <a:ext cx="7924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The Indigenous people of North America struggled to adapt to the change in their culture, lifestyle, and land as Europeans began to claim America for themselves. Sadly, their voices, and culture was not equally represented during this time period and left them disenfranchised by the United States government as it sought to move westward and expand  the nation.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609600" y="4962525"/>
            <a:ext cx="7885113" cy="1362075"/>
          </a:xfrm>
          <a:prstGeom prst="rect">
            <a:avLst/>
          </a:prstGeom>
          <a:noFill/>
          <a:ln>
            <a:noFill/>
          </a:ln>
        </p:spPr>
        <p:txBody>
          <a:bodyPr anchorCtr="0" anchor="t" bIns="45700" lIns="91425" rIns="91425" wrap="square" tIns="45700">
            <a:noAutofit/>
          </a:bodyPr>
          <a:lstStyle/>
          <a:p>
            <a:pPr indent="-177800" lvl="0" marL="0" marR="0" rtl="0" algn="l">
              <a:spcBef>
                <a:spcPts val="0"/>
              </a:spcBef>
              <a:buClr>
                <a:schemeClr val="lt1"/>
              </a:buClr>
              <a:buSzPct val="100000"/>
              <a:buFont typeface="Cambria"/>
              <a:buNone/>
            </a:pPr>
            <a:r>
              <a:rPr b="0" i="0" lang="en-US" sz="2800" u="none" cap="none" strike="noStrike">
                <a:solidFill>
                  <a:schemeClr val="lt1"/>
                </a:solidFill>
                <a:latin typeface="Cambria"/>
                <a:ea typeface="Cambria"/>
                <a:cs typeface="Cambria"/>
                <a:sym typeface="Cambria"/>
              </a:rPr>
              <a:t>WHAT MAKES YOU FEEL AT HOME?</a:t>
            </a:r>
          </a:p>
        </p:txBody>
      </p:sp>
      <p:sp>
        <p:nvSpPr>
          <p:cNvPr id="113" name="Shape 113"/>
          <p:cNvSpPr txBox="1"/>
          <p:nvPr>
            <p:ph idx="1" type="body"/>
          </p:nvPr>
        </p:nvSpPr>
        <p:spPr>
          <a:xfrm>
            <a:off x="609600" y="3462338"/>
            <a:ext cx="7885113" cy="1500187"/>
          </a:xfrm>
          <a:prstGeom prst="rect">
            <a:avLst/>
          </a:prstGeom>
          <a:noFill/>
          <a:ln>
            <a:noFill/>
          </a:ln>
        </p:spPr>
        <p:txBody>
          <a:bodyPr anchorCtr="0" anchor="b" bIns="45700" lIns="91425" rIns="91425" wrap="square" tIns="45700">
            <a:noAutofit/>
          </a:bodyPr>
          <a:lstStyle/>
          <a:p>
            <a:pPr indent="-304800" lvl="0" marL="0" marR="0" rtl="0" algn="l">
              <a:lnSpc>
                <a:spcPct val="100000"/>
              </a:lnSpc>
              <a:spcBef>
                <a:spcPts val="0"/>
              </a:spcBef>
              <a:spcAft>
                <a:spcPts val="0"/>
              </a:spcAft>
              <a:buClr>
                <a:schemeClr val="lt2"/>
              </a:buClr>
              <a:buSzPct val="100000"/>
              <a:buFont typeface="Arial"/>
              <a:buNone/>
            </a:pPr>
            <a:r>
              <a:rPr b="1" i="0" lang="en-US" sz="4800" u="none" cap="none" strike="noStrike">
                <a:solidFill>
                  <a:schemeClr val="lt2"/>
                </a:solidFill>
                <a:latin typeface="Cambria"/>
                <a:ea typeface="Cambria"/>
                <a:cs typeface="Cambria"/>
                <a:sym typeface="Cambria"/>
              </a:rPr>
              <a:t>Quickwrite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1" type="body"/>
          </p:nvPr>
        </p:nvSpPr>
        <p:spPr>
          <a:xfrm>
            <a:off x="304800" y="1600200"/>
            <a:ext cx="5257800" cy="41148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7</a:t>
            </a:r>
            <a:r>
              <a:rPr b="0" baseline="30000" i="0" lang="en-US" sz="2200" u="none" cap="none" strike="noStrike">
                <a:solidFill>
                  <a:schemeClr val="lt1"/>
                </a:solidFill>
                <a:latin typeface="Cambria"/>
                <a:ea typeface="Cambria"/>
                <a:cs typeface="Cambria"/>
                <a:sym typeface="Cambria"/>
              </a:rPr>
              <a:t>th</a:t>
            </a:r>
            <a:r>
              <a:rPr b="0" i="0" lang="en-US" sz="2200" u="none" cap="none" strike="noStrike">
                <a:solidFill>
                  <a:schemeClr val="lt1"/>
                </a:solidFill>
                <a:latin typeface="Cambria"/>
                <a:ea typeface="Cambria"/>
                <a:cs typeface="Cambria"/>
                <a:sym typeface="Cambria"/>
              </a:rPr>
              <a:t> U.S. President (1829-1837)</a:t>
            </a:r>
          </a:p>
          <a:p>
            <a:pPr indent="-342900" lvl="0" marL="34290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“Jacksonian Democracy”</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“champion of the common people”</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supported small/limited federal government</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relocated native tribes west of Mississippi River</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collapsed National Bank U.S.</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supported slavery</a:t>
            </a:r>
          </a:p>
        </p:txBody>
      </p:sp>
      <p:sp>
        <p:nvSpPr>
          <p:cNvPr id="119" name="Shape 119"/>
          <p:cNvSpPr txBox="1"/>
          <p:nvPr>
            <p:ph type="title"/>
          </p:nvPr>
        </p:nvSpPr>
        <p:spPr>
          <a:xfrm>
            <a:off x="609600" y="0"/>
            <a:ext cx="7924800" cy="1143000"/>
          </a:xfrm>
          <a:prstGeom prst="rect">
            <a:avLst/>
          </a:prstGeom>
          <a:noFill/>
          <a:ln>
            <a:noFill/>
          </a:ln>
        </p:spPr>
        <p:txBody>
          <a:bodyPr anchorCtr="0" anchor="b" bIns="45700" lIns="91425" rIns="91425" wrap="square" tIns="45700">
            <a:noAutofit/>
          </a:bodyPr>
          <a:lstStyle/>
          <a:p>
            <a:pPr indent="-228600" lvl="0" marL="0" marR="0" rtl="0" algn="l">
              <a:spcBef>
                <a:spcPts val="0"/>
              </a:spcBef>
              <a:buClr>
                <a:schemeClr val="lt1"/>
              </a:buClr>
              <a:buSzPct val="100000"/>
              <a:buFont typeface="Cambria"/>
              <a:buNone/>
            </a:pPr>
            <a:r>
              <a:rPr b="0" i="0" lang="en-US" sz="3600" u="none" cap="none" strike="noStrike">
                <a:solidFill>
                  <a:schemeClr val="lt1"/>
                </a:solidFill>
                <a:latin typeface="Cambria"/>
                <a:ea typeface="Cambria"/>
                <a:cs typeface="Cambria"/>
                <a:sym typeface="Cambria"/>
              </a:rPr>
              <a:t>ANDREW JACKSON</a:t>
            </a:r>
          </a:p>
        </p:txBody>
      </p:sp>
      <p:pic>
        <p:nvPicPr>
          <p:cNvPr descr="http://www.bartleby.com/124/jackson.gif" id="120" name="Shape 120"/>
          <p:cNvPicPr preferRelativeResize="0"/>
          <p:nvPr/>
        </p:nvPicPr>
        <p:blipFill rotWithShape="1">
          <a:blip r:embed="rId3">
            <a:alphaModFix/>
          </a:blip>
          <a:srcRect b="0" l="0" r="0" t="0"/>
          <a:stretch/>
        </p:blipFill>
        <p:spPr>
          <a:xfrm>
            <a:off x="5943600" y="381000"/>
            <a:ext cx="2756956" cy="2857500"/>
          </a:xfrm>
          <a:prstGeom prst="rect">
            <a:avLst/>
          </a:prstGeom>
          <a:noFill/>
          <a:ln cap="sq" cmpd="thickThin" w="88900">
            <a:solidFill>
              <a:srgbClr val="A57617"/>
            </a:solidFill>
            <a:prstDash val="solid"/>
            <a:miter lim="800000"/>
            <a:headEnd len="med" w="med" type="none"/>
            <a:tailEnd len="med" w="med" type="none"/>
          </a:ln>
        </p:spPr>
      </p:pic>
      <p:pic>
        <p:nvPicPr>
          <p:cNvPr descr="http://2.bp.blogspot.com/_RwdH5DTKRas/S9OTYbyj1-I/AAAAAAAAC8U/P4nM55V7U48/s640/20dollarbill.jpg" id="121" name="Shape 121"/>
          <p:cNvPicPr preferRelativeResize="0"/>
          <p:nvPr/>
        </p:nvPicPr>
        <p:blipFill rotWithShape="1">
          <a:blip r:embed="rId4">
            <a:alphaModFix/>
          </a:blip>
          <a:srcRect b="0" l="0" r="0" t="0"/>
          <a:stretch/>
        </p:blipFill>
        <p:spPr>
          <a:xfrm>
            <a:off x="5102440" y="4077053"/>
            <a:ext cx="3736760" cy="1636964"/>
          </a:xfrm>
          <a:prstGeom prst="rect">
            <a:avLst/>
          </a:prstGeom>
          <a:solidFill>
            <a:srgbClr val="ECECEC"/>
          </a:solidFill>
          <a:ln cap="sq" cmpd="sng" w="88900">
            <a:solidFill>
              <a:schemeClr val="lt1"/>
            </a:solidFill>
            <a:prstDash val="solid"/>
            <a:miter lim="800000"/>
            <a:headEnd len="med" w="med" type="none"/>
            <a:tailEnd len="med" w="med"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609600" y="274638"/>
            <a:ext cx="7924800" cy="1143000"/>
          </a:xfrm>
          <a:prstGeom prst="rect">
            <a:avLst/>
          </a:prstGeom>
        </p:spPr>
        <p:txBody>
          <a:bodyPr anchorCtr="0" anchor="b" bIns="91425" lIns="91425" rIns="91425" wrap="square" tIns="91425">
            <a:noAutofit/>
          </a:bodyPr>
          <a:lstStyle/>
          <a:p>
            <a:pPr lvl="0">
              <a:spcBef>
                <a:spcPts val="0"/>
              </a:spcBef>
              <a:buNone/>
            </a:pPr>
            <a:r>
              <a:rPr lang="en-US" sz="4800"/>
              <a:t>Five Tribes </a:t>
            </a:r>
          </a:p>
        </p:txBody>
      </p:sp>
      <p:sp>
        <p:nvSpPr>
          <p:cNvPr id="127" name="Shape 127"/>
          <p:cNvSpPr txBox="1"/>
          <p:nvPr>
            <p:ph idx="1" type="body"/>
          </p:nvPr>
        </p:nvSpPr>
        <p:spPr>
          <a:xfrm>
            <a:off x="609600" y="1600200"/>
            <a:ext cx="7924800" cy="4114800"/>
          </a:xfrm>
          <a:prstGeom prst="rect">
            <a:avLst/>
          </a:prstGeom>
        </p:spPr>
        <p:txBody>
          <a:bodyPr anchorCtr="0" anchor="t" bIns="91425" lIns="91425" rIns="91425" wrap="square" tIns="91425">
            <a:noAutofit/>
          </a:bodyPr>
          <a:lstStyle/>
          <a:p>
            <a:pPr indent="-419100" lvl="0" marL="457200" rtl="0">
              <a:spcBef>
                <a:spcPts val="0"/>
              </a:spcBef>
              <a:spcAft>
                <a:spcPts val="0"/>
              </a:spcAft>
              <a:buSzPct val="100000"/>
              <a:buFont typeface="Times New Roman"/>
            </a:pPr>
            <a:r>
              <a:rPr lang="en-US" sz="3000">
                <a:latin typeface="Times New Roman"/>
                <a:ea typeface="Times New Roman"/>
                <a:cs typeface="Times New Roman"/>
                <a:sym typeface="Times New Roman"/>
              </a:rPr>
              <a:t>125,000 Natives live east of Mississippi River</a:t>
            </a:r>
          </a:p>
          <a:p>
            <a:pPr indent="-419100" lvl="0" marL="457200" rtl="0">
              <a:spcBef>
                <a:spcPts val="0"/>
              </a:spcBef>
              <a:spcAft>
                <a:spcPts val="0"/>
              </a:spcAft>
              <a:buSzPct val="100000"/>
              <a:buFont typeface="Times New Roman"/>
            </a:pPr>
            <a:r>
              <a:rPr lang="en-US" sz="3000">
                <a:latin typeface="Times New Roman"/>
                <a:ea typeface="Times New Roman"/>
                <a:cs typeface="Times New Roman"/>
                <a:sym typeface="Times New Roman"/>
              </a:rPr>
              <a:t>Cherokee, </a:t>
            </a:r>
            <a:r>
              <a:rPr lang="en-US" sz="3000">
                <a:latin typeface="Times New Roman"/>
                <a:ea typeface="Times New Roman"/>
                <a:cs typeface="Times New Roman"/>
                <a:sym typeface="Times New Roman"/>
              </a:rPr>
              <a:t>Seminole</a:t>
            </a:r>
            <a:r>
              <a:rPr lang="en-US" sz="3000">
                <a:latin typeface="Times New Roman"/>
                <a:ea typeface="Times New Roman"/>
                <a:cs typeface="Times New Roman"/>
                <a:sym typeface="Times New Roman"/>
              </a:rPr>
              <a:t>, Chickasaw, Creek, Choctaw live in the South</a:t>
            </a:r>
          </a:p>
          <a:p>
            <a:pPr indent="-419100" lvl="1" marL="914400" rtl="0">
              <a:spcBef>
                <a:spcPts val="0"/>
              </a:spcBef>
              <a:spcAft>
                <a:spcPts val="0"/>
              </a:spcAft>
              <a:buSzPct val="100000"/>
              <a:buFont typeface="Times New Roman"/>
            </a:pPr>
            <a:r>
              <a:rPr lang="en-US" sz="3000">
                <a:latin typeface="Times New Roman"/>
                <a:ea typeface="Times New Roman"/>
                <a:cs typeface="Times New Roman"/>
                <a:sym typeface="Times New Roman"/>
              </a:rPr>
              <a:t>Five tribes</a:t>
            </a:r>
          </a:p>
          <a:p>
            <a:pPr indent="-419100" lvl="1" marL="914400" rtl="0">
              <a:spcBef>
                <a:spcPts val="0"/>
              </a:spcBef>
              <a:spcAft>
                <a:spcPts val="0"/>
              </a:spcAft>
              <a:buSzPct val="100000"/>
              <a:buFont typeface="Times New Roman"/>
            </a:pPr>
            <a:r>
              <a:rPr lang="en-US" sz="3000">
                <a:latin typeface="Times New Roman"/>
                <a:ea typeface="Times New Roman"/>
                <a:cs typeface="Times New Roman"/>
                <a:sym typeface="Times New Roman"/>
              </a:rPr>
              <a:t>33 million acres of land</a:t>
            </a:r>
          </a:p>
          <a:p>
            <a:pPr indent="-419100" lvl="0" marL="457200" rtl="0">
              <a:spcBef>
                <a:spcPts val="0"/>
              </a:spcBef>
              <a:buSzPct val="100000"/>
              <a:buFont typeface="Times New Roman"/>
            </a:pPr>
            <a:r>
              <a:rPr lang="en-US" sz="3000">
                <a:latin typeface="Times New Roman"/>
                <a:ea typeface="Times New Roman"/>
                <a:cs typeface="Times New Roman"/>
                <a:sym typeface="Times New Roman"/>
              </a:rPr>
              <a:t>American settlers want the land</a:t>
            </a:r>
          </a:p>
          <a:p>
            <a:pPr indent="0" lvl="0" marL="0" rtl="0">
              <a:spcBef>
                <a:spcPts val="0"/>
              </a:spcBef>
              <a:buNone/>
            </a:pPr>
            <a:r>
              <a:t/>
            </a:r>
            <a:endParaRPr/>
          </a:p>
          <a:p>
            <a:pPr indent="0" lvl="0" mar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idx="1" type="body"/>
          </p:nvPr>
        </p:nvSpPr>
        <p:spPr>
          <a:xfrm>
            <a:off x="4572000" y="1371600"/>
            <a:ext cx="4343400" cy="39624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1830: Indian Removal Act</a:t>
            </a:r>
          </a:p>
          <a:p>
            <a:pPr indent="-285750" lvl="1" marL="742950" marR="0" rtl="0" algn="l">
              <a:lnSpc>
                <a:spcPct val="90000"/>
              </a:lnSpc>
              <a:spcBef>
                <a:spcPts val="1040"/>
              </a:spcBef>
              <a:spcAft>
                <a:spcPts val="0"/>
              </a:spcAft>
              <a:buClr>
                <a:schemeClr val="lt2"/>
              </a:buClr>
              <a:buSzPct val="100000"/>
              <a:buFont typeface="Arial"/>
              <a:buChar char="•"/>
            </a:pPr>
            <a:r>
              <a:rPr b="0" i="0" lang="en-US" sz="2200" u="none" cap="none" strike="noStrike">
                <a:solidFill>
                  <a:schemeClr val="lt1"/>
                </a:solidFill>
                <a:latin typeface="Cambria"/>
                <a:ea typeface="Cambria"/>
                <a:cs typeface="Cambria"/>
                <a:sym typeface="Cambria"/>
              </a:rPr>
              <a:t>all Native Americans moved west of the Mississippi</a:t>
            </a:r>
          </a:p>
          <a:p>
            <a:pPr indent="0" lvl="0" marL="457200" marR="0" rtl="0" algn="l">
              <a:lnSpc>
                <a:spcPct val="90000"/>
              </a:lnSpc>
              <a:spcBef>
                <a:spcPts val="1040"/>
              </a:spcBef>
              <a:spcAft>
                <a:spcPts val="0"/>
              </a:spcAft>
              <a:buNone/>
            </a:pPr>
            <a:r>
              <a:t/>
            </a:r>
            <a:endParaRPr/>
          </a:p>
        </p:txBody>
      </p:sp>
      <p:sp>
        <p:nvSpPr>
          <p:cNvPr id="133" name="Shape 133"/>
          <p:cNvSpPr txBox="1"/>
          <p:nvPr>
            <p:ph type="title"/>
          </p:nvPr>
        </p:nvSpPr>
        <p:spPr>
          <a:xfrm>
            <a:off x="609600" y="0"/>
            <a:ext cx="7924800" cy="1143000"/>
          </a:xfrm>
          <a:prstGeom prst="rect">
            <a:avLst/>
          </a:prstGeom>
          <a:noFill/>
          <a:ln>
            <a:noFill/>
          </a:ln>
        </p:spPr>
        <p:txBody>
          <a:bodyPr anchorCtr="0" anchor="b" bIns="45700" lIns="91425" rIns="91425" wrap="square" tIns="45700">
            <a:noAutofit/>
          </a:bodyPr>
          <a:lstStyle/>
          <a:p>
            <a:pPr indent="-228600" lvl="0" marL="0" marR="0" rtl="0" algn="l">
              <a:spcBef>
                <a:spcPts val="0"/>
              </a:spcBef>
              <a:buClr>
                <a:schemeClr val="lt1"/>
              </a:buClr>
              <a:buSzPct val="100000"/>
              <a:buFont typeface="Cambria"/>
              <a:buNone/>
            </a:pPr>
            <a:r>
              <a:rPr b="0" i="0" lang="en-US" sz="3600" u="none" cap="none" strike="noStrike">
                <a:solidFill>
                  <a:schemeClr val="lt1"/>
                </a:solidFill>
                <a:latin typeface="Cambria"/>
                <a:ea typeface="Cambria"/>
                <a:cs typeface="Cambria"/>
                <a:sym typeface="Cambria"/>
              </a:rPr>
              <a:t>TRAIL OF TEARS</a:t>
            </a:r>
          </a:p>
        </p:txBody>
      </p:sp>
      <p:pic>
        <p:nvPicPr>
          <p:cNvPr descr="http://im.glogster.com/media/4/31/62/71/31627143.jpg" id="134" name="Shape 134"/>
          <p:cNvPicPr preferRelativeResize="0"/>
          <p:nvPr/>
        </p:nvPicPr>
        <p:blipFill rotWithShape="1">
          <a:blip r:embed="rId3">
            <a:alphaModFix/>
          </a:blip>
          <a:srcRect b="0" l="0" r="0" t="0"/>
          <a:stretch/>
        </p:blipFill>
        <p:spPr>
          <a:xfrm>
            <a:off x="477982" y="1905000"/>
            <a:ext cx="4343400" cy="289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609600" y="274638"/>
            <a:ext cx="7924800" cy="1143000"/>
          </a:xfrm>
          <a:prstGeom prst="rect">
            <a:avLst/>
          </a:prstGeom>
        </p:spPr>
        <p:txBody>
          <a:bodyPr anchorCtr="0" anchor="b" bIns="91425" lIns="91425" rIns="91425" wrap="square" tIns="91425">
            <a:noAutofit/>
          </a:bodyPr>
          <a:lstStyle/>
          <a:p>
            <a:pPr lvl="0">
              <a:spcBef>
                <a:spcPts val="0"/>
              </a:spcBef>
              <a:buNone/>
            </a:pPr>
            <a:r>
              <a:rPr lang="en-US"/>
              <a:t>“We Will Not Go Quietly Into the Night...”</a:t>
            </a:r>
          </a:p>
        </p:txBody>
      </p:sp>
      <p:sp>
        <p:nvSpPr>
          <p:cNvPr id="140" name="Shape 140"/>
          <p:cNvSpPr txBox="1"/>
          <p:nvPr>
            <p:ph idx="1" type="body"/>
          </p:nvPr>
        </p:nvSpPr>
        <p:spPr>
          <a:xfrm>
            <a:off x="438550" y="1586200"/>
            <a:ext cx="8534400" cy="39159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lang="en-US" sz="2400"/>
              <a:t>Cherokee will go to court</a:t>
            </a:r>
          </a:p>
          <a:p>
            <a:pPr indent="-381000" lvl="1" marL="914400" rtl="0">
              <a:spcBef>
                <a:spcPts val="0"/>
              </a:spcBef>
              <a:spcAft>
                <a:spcPts val="0"/>
              </a:spcAft>
              <a:buSzPct val="100000"/>
            </a:pPr>
            <a:r>
              <a:rPr lang="en-US" sz="2400"/>
              <a:t>Supreme Court supports their claims</a:t>
            </a:r>
          </a:p>
          <a:p>
            <a:pPr indent="-381000" lvl="1" marL="914400" rtl="0">
              <a:spcBef>
                <a:spcPts val="0"/>
              </a:spcBef>
              <a:spcAft>
                <a:spcPts val="0"/>
              </a:spcAft>
              <a:buSzPct val="100000"/>
            </a:pPr>
            <a:r>
              <a:rPr lang="en-US" sz="2400"/>
              <a:t>Jackson goes ahead with removal</a:t>
            </a:r>
          </a:p>
          <a:p>
            <a:pPr indent="-381000" lvl="0" marL="457200" rtl="0">
              <a:spcBef>
                <a:spcPts val="0"/>
              </a:spcBef>
              <a:spcAft>
                <a:spcPts val="0"/>
              </a:spcAft>
              <a:buSzPct val="100000"/>
            </a:pPr>
            <a:r>
              <a:rPr lang="en-US" sz="2400"/>
              <a:t>1838</a:t>
            </a:r>
          </a:p>
          <a:p>
            <a:pPr indent="-381000" lvl="1" marL="914400" rtl="0">
              <a:spcBef>
                <a:spcPts val="0"/>
              </a:spcBef>
              <a:spcAft>
                <a:spcPts val="0"/>
              </a:spcAft>
              <a:buSzPct val="100000"/>
            </a:pPr>
            <a:r>
              <a:rPr lang="en-US" sz="2400"/>
              <a:t>Cherokee forced from Georgia &amp; sent to Oklahoma</a:t>
            </a:r>
          </a:p>
          <a:p>
            <a:pPr indent="-381000" lvl="1" marL="914400" rtl="0">
              <a:spcBef>
                <a:spcPts val="0"/>
              </a:spcBef>
              <a:spcAft>
                <a:spcPts val="0"/>
              </a:spcAft>
              <a:buSzPct val="100000"/>
            </a:pPr>
            <a:r>
              <a:rPr lang="en-US" sz="2400">
                <a:latin typeface="Cambria"/>
                <a:ea typeface="Cambria"/>
                <a:cs typeface="Cambria"/>
                <a:sym typeface="Cambria"/>
              </a:rPr>
              <a:t>Trail of Tears</a:t>
            </a:r>
          </a:p>
          <a:p>
            <a:pPr indent="-381000" lvl="1" marL="914400" rtl="0">
              <a:lnSpc>
                <a:spcPct val="90000"/>
              </a:lnSpc>
              <a:spcBef>
                <a:spcPts val="1000"/>
              </a:spcBef>
              <a:spcAft>
                <a:spcPts val="0"/>
              </a:spcAft>
              <a:buSzPct val="100000"/>
            </a:pPr>
            <a:r>
              <a:rPr lang="en-US" sz="2400">
                <a:latin typeface="Cambria"/>
                <a:ea typeface="Cambria"/>
                <a:cs typeface="Cambria"/>
                <a:sym typeface="Cambria"/>
              </a:rPr>
              <a:t>800-mile trip to Oklahoma</a:t>
            </a:r>
          </a:p>
          <a:p>
            <a:pPr indent="-381000" lvl="0" marL="457200" rtl="0">
              <a:lnSpc>
                <a:spcPct val="90000"/>
              </a:lnSpc>
              <a:spcBef>
                <a:spcPts val="1000"/>
              </a:spcBef>
              <a:spcAft>
                <a:spcPts val="0"/>
              </a:spcAft>
              <a:buSzPct val="100000"/>
              <a:buFont typeface="Cambria"/>
            </a:pPr>
            <a:r>
              <a:rPr lang="en-US" sz="2400">
                <a:latin typeface="Cambria"/>
                <a:ea typeface="Cambria"/>
                <a:cs typeface="Cambria"/>
                <a:sym typeface="Cambria"/>
              </a:rPr>
              <a:t>Seminoles went to war </a:t>
            </a:r>
          </a:p>
          <a:p>
            <a:pPr indent="-381000" lvl="1" marL="914400" rtl="0">
              <a:lnSpc>
                <a:spcPct val="90000"/>
              </a:lnSpc>
              <a:spcBef>
                <a:spcPts val="1000"/>
              </a:spcBef>
              <a:spcAft>
                <a:spcPts val="0"/>
              </a:spcAft>
              <a:buSzPct val="100000"/>
              <a:buFont typeface="Cambria"/>
            </a:pPr>
            <a:r>
              <a:rPr lang="en-US" sz="2400">
                <a:latin typeface="Cambria"/>
                <a:ea typeface="Cambria"/>
                <a:cs typeface="Cambria"/>
                <a:sym typeface="Cambria"/>
              </a:rPr>
              <a:t>defeated and sent west</a:t>
            </a:r>
          </a:p>
          <a:p>
            <a:pPr indent="-381000" lvl="0" marL="457200" rtl="0">
              <a:lnSpc>
                <a:spcPct val="90000"/>
              </a:lnSpc>
              <a:spcBef>
                <a:spcPts val="1000"/>
              </a:spcBef>
              <a:spcAft>
                <a:spcPts val="0"/>
              </a:spcAft>
              <a:buSzPct val="100000"/>
              <a:buFont typeface="Cambria"/>
            </a:pPr>
            <a:r>
              <a:rPr lang="en-US" sz="2400">
                <a:latin typeface="Cambria"/>
                <a:ea typeface="Cambria"/>
                <a:cs typeface="Cambria"/>
                <a:sym typeface="Cambria"/>
              </a:rPr>
              <a:t>1840 </a:t>
            </a:r>
          </a:p>
          <a:p>
            <a:pPr indent="-381000" lvl="1" marL="914400" rtl="0">
              <a:lnSpc>
                <a:spcPct val="90000"/>
              </a:lnSpc>
              <a:spcBef>
                <a:spcPts val="1000"/>
              </a:spcBef>
              <a:spcAft>
                <a:spcPts val="0"/>
              </a:spcAft>
              <a:buSzPct val="100000"/>
              <a:buFont typeface="Cambria"/>
            </a:pPr>
            <a:r>
              <a:rPr lang="en-US" sz="2400">
                <a:latin typeface="Cambria"/>
                <a:ea typeface="Cambria"/>
                <a:cs typeface="Cambria"/>
                <a:sym typeface="Cambria"/>
              </a:rPr>
              <a:t>60,000 Native Americans relocated west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idx="1" type="body"/>
          </p:nvPr>
        </p:nvSpPr>
        <p:spPr>
          <a:xfrm>
            <a:off x="457200" y="1524000"/>
            <a:ext cx="8229600" cy="45720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lang="en-US" sz="2400">
                <a:solidFill>
                  <a:schemeClr val="lt1"/>
                </a:solidFill>
                <a:latin typeface="Cambria"/>
                <a:ea typeface="Cambria"/>
                <a:cs typeface="Cambria"/>
                <a:sym typeface="Cambria"/>
              </a:rPr>
              <a:t>conflicts over land and resources</a:t>
            </a:r>
          </a:p>
          <a:p>
            <a:pPr indent="-342900" lvl="0" marL="342900" marR="0" rtl="0" algn="l">
              <a:lnSpc>
                <a:spcPct val="100000"/>
              </a:lnSpc>
              <a:spcBef>
                <a:spcPts val="1080"/>
              </a:spcBef>
              <a:spcAft>
                <a:spcPts val="0"/>
              </a:spcAft>
              <a:buClr>
                <a:schemeClr val="lt2"/>
              </a:buClr>
              <a:buSzPct val="100000"/>
              <a:buFont typeface="Arial"/>
              <a:buChar char="•"/>
            </a:pPr>
            <a:r>
              <a:rPr lang="en-US" sz="2400">
                <a:solidFill>
                  <a:schemeClr val="lt1"/>
                </a:solidFill>
                <a:latin typeface="Cambria"/>
                <a:ea typeface="Cambria"/>
                <a:cs typeface="Cambria"/>
                <a:sym typeface="Cambria"/>
              </a:rPr>
              <a:t>Treaty of Fort Laramie (1851)</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gave Native Americans control of much of the Great Plains</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could not attack American settlers moving west</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allowed U.S. Army to build forts and roads on the land</a:t>
            </a:r>
          </a:p>
          <a:p>
            <a:pPr indent="-285750" lvl="1" marL="742950" marR="0" rtl="0" algn="l">
              <a:lnSpc>
                <a:spcPct val="100000"/>
              </a:lnSpc>
              <a:spcBef>
                <a:spcPts val="1080"/>
              </a:spcBef>
              <a:spcAft>
                <a:spcPts val="0"/>
              </a:spcAft>
              <a:buClr>
                <a:schemeClr val="lt2"/>
              </a:buClr>
              <a:buSzPct val="100000"/>
              <a:buFont typeface="Arial"/>
              <a:buChar char="•"/>
            </a:pPr>
            <a:r>
              <a:rPr b="0" i="0" lang="en-US" sz="2400" u="none" cap="none" strike="noStrike">
                <a:solidFill>
                  <a:schemeClr val="lt1"/>
                </a:solidFill>
                <a:latin typeface="Cambria"/>
                <a:ea typeface="Cambria"/>
                <a:cs typeface="Cambria"/>
                <a:sym typeface="Cambria"/>
              </a:rPr>
              <a:t>Americans would stay off of Native American land</a:t>
            </a:r>
          </a:p>
          <a:p>
            <a:pPr indent="-152400" lvl="0" marL="0" marR="0" rtl="0" algn="ctr">
              <a:lnSpc>
                <a:spcPct val="100000"/>
              </a:lnSpc>
              <a:spcBef>
                <a:spcPts val="1080"/>
              </a:spcBef>
              <a:spcAft>
                <a:spcPts val="0"/>
              </a:spcAft>
              <a:buClr>
                <a:schemeClr val="lt2"/>
              </a:buClr>
              <a:buSzPct val="100000"/>
              <a:buFont typeface="Arial"/>
              <a:buNone/>
            </a:pPr>
            <a:r>
              <a:rPr lang="en-US" sz="2400">
                <a:solidFill>
                  <a:srgbClr val="ECC475"/>
                </a:solidFill>
                <a:latin typeface="Cambria"/>
                <a:ea typeface="Cambria"/>
                <a:cs typeface="Cambria"/>
                <a:sym typeface="Cambria"/>
              </a:rPr>
              <a:t>* </a:t>
            </a:r>
            <a:r>
              <a:rPr lang="en-US" sz="2400">
                <a:solidFill>
                  <a:schemeClr val="lt1"/>
                </a:solidFill>
                <a:latin typeface="Cambria"/>
                <a:ea typeface="Cambria"/>
                <a:cs typeface="Cambria"/>
                <a:sym typeface="Cambria"/>
              </a:rPr>
              <a:t>not honored by the United States government</a:t>
            </a:r>
            <a:r>
              <a:rPr lang="en-US" sz="2400">
                <a:solidFill>
                  <a:srgbClr val="ECC475"/>
                </a:solidFill>
                <a:latin typeface="Cambria"/>
                <a:ea typeface="Cambria"/>
                <a:cs typeface="Cambria"/>
                <a:sym typeface="Cambria"/>
              </a:rPr>
              <a:t>*</a:t>
            </a:r>
          </a:p>
        </p:txBody>
      </p:sp>
      <p:sp>
        <p:nvSpPr>
          <p:cNvPr id="146" name="Shape 146"/>
          <p:cNvSpPr txBox="1"/>
          <p:nvPr>
            <p:ph type="title"/>
          </p:nvPr>
        </p:nvSpPr>
        <p:spPr>
          <a:xfrm>
            <a:off x="609600" y="274638"/>
            <a:ext cx="7924800" cy="1143000"/>
          </a:xfrm>
          <a:prstGeom prst="rect">
            <a:avLst/>
          </a:prstGeom>
          <a:noFill/>
          <a:ln>
            <a:noFill/>
          </a:ln>
        </p:spPr>
        <p:txBody>
          <a:bodyPr anchorCtr="0" anchor="b" bIns="45700" lIns="91425" rIns="91425" wrap="square" tIns="45700">
            <a:noAutofit/>
          </a:bodyPr>
          <a:lstStyle/>
          <a:p>
            <a:pPr indent="-228600" lvl="0" marL="0" marR="0" rtl="0" algn="l">
              <a:spcBef>
                <a:spcPts val="0"/>
              </a:spcBef>
              <a:buClr>
                <a:schemeClr val="lt1"/>
              </a:buClr>
              <a:buSzPct val="100000"/>
              <a:buFont typeface="Cambria"/>
              <a:buNone/>
            </a:pPr>
            <a:r>
              <a:rPr b="0" i="0" lang="en-US" sz="3600" u="none" cap="none" strike="noStrike">
                <a:solidFill>
                  <a:schemeClr val="lt1"/>
                </a:solidFill>
                <a:latin typeface="Cambria"/>
                <a:ea typeface="Cambria"/>
                <a:cs typeface="Cambria"/>
                <a:sym typeface="Cambria"/>
              </a:rPr>
              <a:t>RELATIONS WITH THE NATIVES</a:t>
            </a:r>
          </a:p>
        </p:txBody>
      </p:sp>
    </p:spTree>
  </p:cSld>
  <p:clrMapOvr>
    <a:masterClrMapping/>
  </p:clrMapOvr>
</p:sld>
</file>

<file path=ppt/theme/theme1.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