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88" name="Shape 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rPr lang="en-US"/>
              <a:t>Green gold- used for trade instead of money, would become the main crop for more than 200 yrs, Virginia grew </a:t>
            </a: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179" name="Shape 179"/>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rPr lang="en-US"/>
              <a:t>Wanted to purify the traditions of the church of England </a:t>
            </a:r>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rPr lang="en-US"/>
              <a:t>Suppose to reach Virginia, missed Virginia and hit New England. Came on the Mayflower and called themselves Pilgrims</a:t>
            </a:r>
          </a:p>
        </p:txBody>
      </p:sp>
      <p:sp>
        <p:nvSpPr>
          <p:cNvPr id="193" name="Shape 193"/>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914400"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
        <p:nvSpPr>
          <p:cNvPr id="201" name="Shape 201"/>
          <p:cNvSpPr txBox="1"/>
          <p:nvPr>
            <p:ph idx="12" type="sldNum"/>
          </p:nvPr>
        </p:nvSpPr>
        <p:spPr>
          <a:xfrm>
            <a:off x="3886200" y="8686800"/>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rPr lang="en-US"/>
              <a:t>High value on education. Needed to be educated in order to study the bible, first public schools created and paid for by taxes.  Rebels: 15 minutes, </a:t>
            </a: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4" name="Shape 13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Font typeface="Arial"/>
              <a:buNone/>
            </a:pPr>
            <a:r>
              <a:rPr b="0" i="0" lang="en-US" sz="2400" u="none" cap="none" strike="noStrike">
                <a:latin typeface="Arial"/>
                <a:ea typeface="Arial"/>
                <a:cs typeface="Arial"/>
                <a:sym typeface="Arial"/>
              </a:rPr>
              <a:t>conditions in Europe had drastically changed with Spanish exploration</a:t>
            </a:r>
          </a:p>
          <a:p>
            <a:pPr indent="0" lvl="1" marL="457200" marR="0" rtl="0" algn="l">
              <a:lnSpc>
                <a:spcPct val="80000"/>
              </a:lnSpc>
              <a:spcBef>
                <a:spcPts val="0"/>
              </a:spcBef>
              <a:buSzPct val="25000"/>
              <a:buFont typeface="Arial"/>
              <a:buNone/>
            </a:pPr>
            <a:r>
              <a:rPr b="0" i="0" lang="en-US" sz="2000" u="none" cap="none" strike="noStrike">
                <a:latin typeface="Arial"/>
                <a:ea typeface="Arial"/>
                <a:cs typeface="Arial"/>
                <a:sym typeface="Arial"/>
              </a:rPr>
              <a:t>Spanish gold and silver flooded the market creating an inflated economy</a:t>
            </a:r>
          </a:p>
          <a:p>
            <a:pPr indent="0" lvl="1" marL="457200" marR="0" rtl="0" algn="l">
              <a:lnSpc>
                <a:spcPct val="80000"/>
              </a:lnSpc>
              <a:spcBef>
                <a:spcPts val="0"/>
              </a:spcBef>
              <a:buSzPct val="25000"/>
              <a:buFont typeface="Arial"/>
              <a:buNone/>
            </a:pPr>
            <a:r>
              <a:rPr b="0" i="0" lang="en-US" sz="2000" u="none" cap="none" strike="noStrike">
                <a:latin typeface="Arial"/>
                <a:ea typeface="Arial"/>
                <a:cs typeface="Arial"/>
                <a:sym typeface="Arial"/>
              </a:rPr>
              <a:t>without her own colonies, England suffered miserably from inflated prices</a:t>
            </a:r>
          </a:p>
          <a:p>
            <a:pPr indent="0" lvl="1" marL="457200" marR="0" rtl="0" algn="l">
              <a:lnSpc>
                <a:spcPct val="80000"/>
              </a:lnSpc>
              <a:spcBef>
                <a:spcPts val="0"/>
              </a:spcBef>
              <a:buSzPct val="25000"/>
              <a:buFont typeface="Arial"/>
              <a:buNone/>
            </a:pPr>
            <a:r>
              <a:rPr b="0" i="0" lang="en-US" sz="2000" u="none" cap="none" strike="noStrike">
                <a:latin typeface="Arial"/>
                <a:ea typeface="Arial"/>
                <a:cs typeface="Arial"/>
                <a:sym typeface="Arial"/>
              </a:rPr>
              <a:t>English farmers had begun growing food in the Americas which helped fend off starvation but contributed to the population boom</a:t>
            </a:r>
          </a:p>
          <a:p>
            <a:pPr indent="0" lvl="1" marL="457200" marR="0" rtl="0" algn="l">
              <a:lnSpc>
                <a:spcPct val="80000"/>
              </a:lnSpc>
              <a:spcBef>
                <a:spcPts val="0"/>
              </a:spcBef>
              <a:buSzPct val="25000"/>
              <a:buFont typeface="Arial"/>
              <a:buNone/>
            </a:pPr>
            <a:r>
              <a:rPr b="0" i="0" lang="en-US" sz="2000" u="none" cap="none" strike="noStrike">
                <a:latin typeface="Arial"/>
                <a:ea typeface="Arial"/>
                <a:cs typeface="Arial"/>
                <a:sym typeface="Arial"/>
              </a:rPr>
              <a:t>these factors combined increased the unemployment rate throughout England</a:t>
            </a:r>
          </a:p>
        </p:txBody>
      </p:sp>
      <p:sp>
        <p:nvSpPr>
          <p:cNvPr id="135" name="Shape 135"/>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rPr lang="en-US"/>
              <a:t>Founded by a joint stock company, colonists were looking for gold while supplies dropped. Winter approaches and there is little food. John Smith gets food from local natives, then has men work for food later. “He that will not work, will not eat”</a:t>
            </a: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685800" y="1905000"/>
            <a:ext cx="7543800" cy="2593975"/>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6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19" name="Shape 19"/>
          <p:cNvSpPr txBox="1"/>
          <p:nvPr>
            <p:ph idx="1" type="subTitle"/>
          </p:nvPr>
        </p:nvSpPr>
        <p:spPr>
          <a:xfrm>
            <a:off x="685800" y="4572000"/>
            <a:ext cx="6461759" cy="1066799"/>
          </a:xfrm>
          <a:prstGeom prst="rect">
            <a:avLst/>
          </a:prstGeom>
          <a:noFill/>
          <a:ln>
            <a:noFill/>
          </a:ln>
        </p:spPr>
        <p:txBody>
          <a:bodyPr anchorCtr="0" anchor="t" bIns="91425" lIns="91425" rIns="91425" tIns="91425"/>
          <a:lstStyle>
            <a:lvl1pPr indent="0" lvl="0" marL="0" marR="0" rtl="0" algn="l">
              <a:spcBef>
                <a:spcPts val="400"/>
              </a:spcBef>
              <a:spcAft>
                <a:spcPts val="0"/>
              </a:spcAft>
              <a:buClr>
                <a:schemeClr val="accent1"/>
              </a:buClr>
              <a:buFont typeface="Arial"/>
              <a:buNone/>
              <a:defRPr b="0" i="0" sz="2000" u="none" cap="none" strike="noStrike">
                <a:solidFill>
                  <a:srgbClr val="888888"/>
                </a:solidFill>
                <a:latin typeface="Calibri"/>
                <a:ea typeface="Calibri"/>
                <a:cs typeface="Calibri"/>
                <a:sym typeface="Calibri"/>
              </a:defRPr>
            </a:lvl1pPr>
            <a:lvl2pPr indent="0" lvl="1" marL="457200" marR="0" rtl="0" algn="ctr">
              <a:spcBef>
                <a:spcPts val="400"/>
              </a:spcBef>
              <a:spcAft>
                <a:spcPts val="0"/>
              </a:spcAft>
              <a:buClr>
                <a:schemeClr val="accent2"/>
              </a:buClr>
              <a:buFont typeface="Arial"/>
              <a:buNone/>
              <a:defRPr b="0" i="0" sz="2000" u="none" cap="none" strike="noStrike">
                <a:solidFill>
                  <a:srgbClr val="888888"/>
                </a:solidFill>
                <a:latin typeface="Calibri"/>
                <a:ea typeface="Calibri"/>
                <a:cs typeface="Calibri"/>
                <a:sym typeface="Calibri"/>
              </a:defRPr>
            </a:lvl2pPr>
            <a:lvl3pPr indent="0" lvl="2" marL="914400" marR="0" rtl="0" algn="ctr">
              <a:spcBef>
                <a:spcPts val="360"/>
              </a:spcBef>
              <a:spcAft>
                <a:spcPts val="0"/>
              </a:spcAft>
              <a:buClr>
                <a:srgbClr val="B58B80"/>
              </a:buClr>
              <a:buFont typeface="Arial"/>
              <a:buNone/>
              <a:defRPr b="0" i="0" sz="1800" u="none" cap="none" strike="noStrike">
                <a:solidFill>
                  <a:srgbClr val="888888"/>
                </a:solidFill>
                <a:latin typeface="Calibri"/>
                <a:ea typeface="Calibri"/>
                <a:cs typeface="Calibri"/>
                <a:sym typeface="Calibri"/>
              </a:defRPr>
            </a:lvl3pPr>
            <a:lvl4pPr indent="0" lvl="3" marL="1371600" marR="0" rtl="0" algn="ctr">
              <a:spcBef>
                <a:spcPts val="320"/>
              </a:spcBef>
              <a:spcAft>
                <a:spcPts val="0"/>
              </a:spcAft>
              <a:buClr>
                <a:srgbClr val="C3986D"/>
              </a:buClr>
              <a:buFont typeface="Arial"/>
              <a:buNone/>
              <a:defRPr b="0" i="0" sz="1600" u="none" cap="none" strike="noStrike">
                <a:solidFill>
                  <a:srgbClr val="888888"/>
                </a:solidFill>
                <a:latin typeface="Calibri"/>
                <a:ea typeface="Calibri"/>
                <a:cs typeface="Calibri"/>
                <a:sym typeface="Calibri"/>
              </a:defRPr>
            </a:lvl4pPr>
            <a:lvl5pPr indent="0" lvl="4" marL="1828800" marR="0" rtl="0" algn="ctr">
              <a:spcBef>
                <a:spcPts val="280"/>
              </a:spcBef>
              <a:spcAft>
                <a:spcPts val="0"/>
              </a:spcAft>
              <a:buClr>
                <a:srgbClr val="A19574"/>
              </a:buClr>
              <a:buFont typeface="Arial"/>
              <a:buNone/>
              <a:defRPr b="0" i="0" sz="1400" u="none" cap="none" strike="noStrike">
                <a:solidFill>
                  <a:srgbClr val="888888"/>
                </a:solidFill>
                <a:latin typeface="Calibri"/>
                <a:ea typeface="Calibri"/>
                <a:cs typeface="Calibri"/>
                <a:sym typeface="Calibri"/>
              </a:defRPr>
            </a:lvl5pPr>
            <a:lvl6pPr indent="0" lvl="5" marL="2286000" marR="0" rtl="0" algn="ctr">
              <a:spcBef>
                <a:spcPts val="280"/>
              </a:spcBef>
              <a:buClr>
                <a:schemeClr val="accent1"/>
              </a:buClr>
              <a:buFont typeface="Arial"/>
              <a:buNone/>
              <a:defRPr b="0" i="0" sz="1400" u="none" cap="none" strike="noStrike">
                <a:solidFill>
                  <a:srgbClr val="888888"/>
                </a:solidFill>
                <a:latin typeface="Calibri"/>
                <a:ea typeface="Calibri"/>
                <a:cs typeface="Calibri"/>
                <a:sym typeface="Calibri"/>
              </a:defRPr>
            </a:lvl6pPr>
            <a:lvl7pPr indent="0" lvl="6" marL="2743200" marR="0" rtl="0" algn="ctr">
              <a:spcBef>
                <a:spcPts val="280"/>
              </a:spcBef>
              <a:buClr>
                <a:schemeClr val="accent2"/>
              </a:buClr>
              <a:buFont typeface="Arial"/>
              <a:buNone/>
              <a:defRPr b="0" i="0" sz="1400" u="none" cap="none" strike="noStrike">
                <a:solidFill>
                  <a:srgbClr val="888888"/>
                </a:solidFill>
                <a:latin typeface="Calibri"/>
                <a:ea typeface="Calibri"/>
                <a:cs typeface="Calibri"/>
                <a:sym typeface="Calibri"/>
              </a:defRPr>
            </a:lvl7pPr>
            <a:lvl8pPr indent="0" lvl="7" marL="3200400" marR="0" rtl="0" algn="ctr">
              <a:spcBef>
                <a:spcPts val="280"/>
              </a:spcBef>
              <a:buClr>
                <a:schemeClr val="accent3"/>
              </a:buClr>
              <a:buFont typeface="Arial"/>
              <a:buNone/>
              <a:defRPr b="0" i="0" sz="1400" u="none" cap="none" strike="noStrike">
                <a:solidFill>
                  <a:srgbClr val="888888"/>
                </a:solidFill>
                <a:latin typeface="Calibri"/>
                <a:ea typeface="Calibri"/>
                <a:cs typeface="Calibri"/>
                <a:sym typeface="Calibri"/>
              </a:defRPr>
            </a:lvl8pPr>
            <a:lvl9pPr indent="0" lvl="8" marL="3657600" marR="0" rtl="0" algn="ctr">
              <a:spcBef>
                <a:spcPts val="280"/>
              </a:spcBef>
              <a:buClr>
                <a:schemeClr val="accent4"/>
              </a:buClr>
              <a:buFont typeface="Arial"/>
              <a:buNone/>
              <a:defRPr b="0" i="0" sz="1400" u="none" cap="none" strike="noStrike">
                <a:solidFill>
                  <a:srgbClr val="888888"/>
                </a:solidFill>
                <a:latin typeface="Calibri"/>
                <a:ea typeface="Calibri"/>
                <a:cs typeface="Calibri"/>
                <a:sym typeface="Calibri"/>
              </a:defRPr>
            </a:lvl9pPr>
          </a:lstStyle>
          <a:p/>
        </p:txBody>
      </p:sp>
      <p:sp>
        <p:nvSpPr>
          <p:cNvPr id="20" name="Shape 20"/>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21" name="Shape 21"/>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2" name="Shape 22"/>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7" name="Shape 77"/>
        <p:cNvGrpSpPr/>
        <p:nvPr/>
      </p:nvGrpSpPr>
      <p:grpSpPr>
        <a:xfrm>
          <a:off x="0" y="0"/>
          <a:ext cx="0" cy="0"/>
          <a:chOff x="0" y="0"/>
          <a:chExt cx="0" cy="0"/>
        </a:xfrm>
      </p:grpSpPr>
      <p:sp>
        <p:nvSpPr>
          <p:cNvPr id="78" name="Shape 78"/>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79" name="Shape 79"/>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0" name="Shape 80"/>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1" name="Shape 81"/>
        <p:cNvGrpSpPr/>
        <p:nvPr/>
      </p:nvGrpSpPr>
      <p:grpSpPr>
        <a:xfrm>
          <a:off x="0" y="0"/>
          <a:ext cx="0" cy="0"/>
          <a:chOff x="0" y="0"/>
          <a:chExt cx="0" cy="0"/>
        </a:xfrm>
      </p:grpSpPr>
      <p:sp>
        <p:nvSpPr>
          <p:cNvPr id="82" name="Shape 82"/>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83" name="Shape 83"/>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84" name="Shape 84"/>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5" name="Shape 85"/>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23" name="Shape 23"/>
        <p:cNvGrpSpPr/>
        <p:nvPr/>
      </p:nvGrpSpPr>
      <p:grpSpPr>
        <a:xfrm>
          <a:off x="0" y="0"/>
          <a:ext cx="0" cy="0"/>
          <a:chOff x="0" y="0"/>
          <a:chExt cx="0" cy="0"/>
        </a:xfrm>
      </p:grpSpPr>
      <p:sp>
        <p:nvSpPr>
          <p:cNvPr id="24" name="Shape 24"/>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25" name="Shape 25"/>
          <p:cNvSpPr txBox="1"/>
          <p:nvPr>
            <p:ph idx="1" type="body"/>
          </p:nvPr>
        </p:nvSpPr>
        <p:spPr>
          <a:xfrm>
            <a:off x="457200" y="1535112"/>
            <a:ext cx="3657600" cy="639762"/>
          </a:xfrm>
          <a:prstGeom prst="rect">
            <a:avLst/>
          </a:prstGeom>
          <a:noFill/>
          <a:ln>
            <a:noFill/>
          </a:ln>
        </p:spPr>
        <p:txBody>
          <a:bodyPr anchorCtr="0" anchor="b" bIns="91425" lIns="91425" rIns="91425" tIns="91425"/>
          <a:lstStyle>
            <a:lvl1pPr indent="0" lvl="0" marL="0" marR="0" rtl="0" algn="ctr">
              <a:spcBef>
                <a:spcPts val="400"/>
              </a:spcBef>
              <a:spcAft>
                <a:spcPts val="0"/>
              </a:spcAft>
              <a:buClr>
                <a:schemeClr val="accent1"/>
              </a:buClr>
              <a:buFont typeface="Arial"/>
              <a:buNone/>
              <a:defRPr b="1" i="0" sz="2000" u="none" cap="none" strike="noStrike">
                <a:solidFill>
                  <a:schemeClr val="dk2"/>
                </a:solidFill>
                <a:latin typeface="Calibri"/>
                <a:ea typeface="Calibri"/>
                <a:cs typeface="Calibri"/>
                <a:sym typeface="Calibri"/>
              </a:defRPr>
            </a:lvl1pPr>
            <a:lvl2pPr indent="0" lvl="1" marL="457200" marR="0" rtl="0" algn="l">
              <a:spcBef>
                <a:spcPts val="400"/>
              </a:spcBef>
              <a:spcAft>
                <a:spcPts val="0"/>
              </a:spcAft>
              <a:buClr>
                <a:schemeClr val="accent2"/>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rgbClr val="B58B80"/>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rgbClr val="C3986D"/>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rgbClr val="A19574"/>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accent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accent2"/>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accent3"/>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9pPr>
          </a:lstStyle>
          <a:p/>
        </p:txBody>
      </p:sp>
      <p:sp>
        <p:nvSpPr>
          <p:cNvPr id="26" name="Shape 26"/>
          <p:cNvSpPr txBox="1"/>
          <p:nvPr>
            <p:ph idx="2" type="body"/>
          </p:nvPr>
        </p:nvSpPr>
        <p:spPr>
          <a:xfrm>
            <a:off x="457200" y="2174875"/>
            <a:ext cx="3657600" cy="3951287"/>
          </a:xfrm>
          <a:prstGeom prst="rect">
            <a:avLst/>
          </a:prstGeom>
          <a:noFill/>
          <a:ln>
            <a:noFill/>
          </a:ln>
        </p:spPr>
        <p:txBody>
          <a:bodyPr anchorCtr="0" anchor="t" bIns="91425" lIns="91425" rIns="91425" tIns="91425"/>
          <a:lstStyle>
            <a:lvl1pPr indent="-76200" lvl="0" marL="342900" marR="0" rtl="0" algn="l">
              <a:spcBef>
                <a:spcPts val="480"/>
              </a:spcBef>
              <a:spcAft>
                <a:spcPts val="0"/>
              </a:spcAft>
              <a:buClr>
                <a:schemeClr val="accent1"/>
              </a:buClr>
              <a:buSzPct val="100000"/>
              <a:buFont typeface="Arial"/>
              <a:buChar char="•"/>
              <a:defRPr b="0" i="0" sz="24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31762" lvl="4" marL="1554163" marR="0" rtl="0" algn="l">
              <a:spcBef>
                <a:spcPts val="320"/>
              </a:spcBef>
              <a:spcAft>
                <a:spcPts val="0"/>
              </a:spcAft>
              <a:buClr>
                <a:srgbClr val="A19574"/>
              </a:buClr>
              <a:buSzPct val="100000"/>
              <a:buFont typeface="Arial"/>
              <a:buChar char="•"/>
              <a:defRPr b="0" i="0" sz="1600" u="none" cap="none" strike="noStrike">
                <a:solidFill>
                  <a:schemeClr val="dk1"/>
                </a:solidFill>
                <a:latin typeface="Calibri"/>
                <a:ea typeface="Calibri"/>
                <a:cs typeface="Calibri"/>
                <a:sym typeface="Calibri"/>
              </a:defRPr>
            </a:lvl5pPr>
            <a:lvl6pPr indent="-86360" lvl="5" marL="1737360" marR="0" rtl="0" algn="l">
              <a:spcBef>
                <a:spcPts val="320"/>
              </a:spcBef>
              <a:buClr>
                <a:schemeClr val="accent1"/>
              </a:buClr>
              <a:buSzPct val="100000"/>
              <a:buFont typeface="Arial"/>
              <a:buChar char="•"/>
              <a:defRPr b="0" i="0" sz="1600" u="none" cap="none" strike="noStrike">
                <a:solidFill>
                  <a:schemeClr val="dk1"/>
                </a:solidFill>
                <a:latin typeface="Calibri"/>
                <a:ea typeface="Calibri"/>
                <a:cs typeface="Calibri"/>
                <a:sym typeface="Calibri"/>
              </a:defRPr>
            </a:lvl6pPr>
            <a:lvl7pPr indent="-91439" lvl="6" marL="1920240" marR="0" rtl="0" algn="l">
              <a:spcBef>
                <a:spcPts val="320"/>
              </a:spcBef>
              <a:buClr>
                <a:schemeClr val="accent2"/>
              </a:buClr>
              <a:buSzPct val="100000"/>
              <a:buFont typeface="Arial"/>
              <a:buChar char="•"/>
              <a:defRPr b="0" i="0" sz="1600" u="none" cap="none" strike="noStrike">
                <a:solidFill>
                  <a:schemeClr val="dk1"/>
                </a:solidFill>
                <a:latin typeface="Calibri"/>
                <a:ea typeface="Calibri"/>
                <a:cs typeface="Calibri"/>
                <a:sym typeface="Calibri"/>
              </a:defRPr>
            </a:lvl7pPr>
            <a:lvl8pPr indent="-83820" lvl="7" marL="2103120" marR="0" rtl="0" algn="l">
              <a:spcBef>
                <a:spcPts val="320"/>
              </a:spcBef>
              <a:buClr>
                <a:schemeClr val="accent3"/>
              </a:buClr>
              <a:buSzPct val="100000"/>
              <a:buFont typeface="Arial"/>
              <a:buChar char="•"/>
              <a:defRPr b="0" i="0" sz="1600" u="none" cap="none" strike="noStrike">
                <a:solidFill>
                  <a:schemeClr val="dk1"/>
                </a:solidFill>
                <a:latin typeface="Calibri"/>
                <a:ea typeface="Calibri"/>
                <a:cs typeface="Calibri"/>
                <a:sym typeface="Calibri"/>
              </a:defRPr>
            </a:lvl8pPr>
            <a:lvl9pPr indent="-88900" lvl="8" marL="228600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7" name="Shape 27"/>
          <p:cNvSpPr txBox="1"/>
          <p:nvPr>
            <p:ph idx="3" type="body"/>
          </p:nvPr>
        </p:nvSpPr>
        <p:spPr>
          <a:xfrm>
            <a:off x="4419600" y="1535112"/>
            <a:ext cx="3657600" cy="639762"/>
          </a:xfrm>
          <a:prstGeom prst="rect">
            <a:avLst/>
          </a:prstGeom>
          <a:noFill/>
          <a:ln>
            <a:noFill/>
          </a:ln>
        </p:spPr>
        <p:txBody>
          <a:bodyPr anchorCtr="0" anchor="b" bIns="91425" lIns="91425" rIns="91425" tIns="91425"/>
          <a:lstStyle>
            <a:lvl1pPr indent="0" lvl="0" marL="0" marR="0" rtl="0" algn="ctr">
              <a:spcBef>
                <a:spcPts val="400"/>
              </a:spcBef>
              <a:spcAft>
                <a:spcPts val="0"/>
              </a:spcAft>
              <a:buClr>
                <a:schemeClr val="accent1"/>
              </a:buClr>
              <a:buFont typeface="Arial"/>
              <a:buNone/>
              <a:defRPr b="1" i="0" sz="2000" u="none" cap="none" strike="noStrike">
                <a:solidFill>
                  <a:schemeClr val="dk2"/>
                </a:solidFill>
                <a:latin typeface="Calibri"/>
                <a:ea typeface="Calibri"/>
                <a:cs typeface="Calibri"/>
                <a:sym typeface="Calibri"/>
              </a:defRPr>
            </a:lvl1pPr>
            <a:lvl2pPr indent="0" lvl="1" marL="457200" marR="0" rtl="0" algn="l">
              <a:spcBef>
                <a:spcPts val="400"/>
              </a:spcBef>
              <a:spcAft>
                <a:spcPts val="0"/>
              </a:spcAft>
              <a:buClr>
                <a:schemeClr val="accent2"/>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rgbClr val="B58B80"/>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rgbClr val="C3986D"/>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rgbClr val="A19574"/>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accent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accent2"/>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accent3"/>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9pPr>
          </a:lstStyle>
          <a:p/>
        </p:txBody>
      </p:sp>
      <p:sp>
        <p:nvSpPr>
          <p:cNvPr id="28" name="Shape 28"/>
          <p:cNvSpPr txBox="1"/>
          <p:nvPr>
            <p:ph idx="4" type="body"/>
          </p:nvPr>
        </p:nvSpPr>
        <p:spPr>
          <a:xfrm>
            <a:off x="4419600" y="2174875"/>
            <a:ext cx="3657600" cy="3951287"/>
          </a:xfrm>
          <a:prstGeom prst="rect">
            <a:avLst/>
          </a:prstGeom>
          <a:noFill/>
          <a:ln>
            <a:noFill/>
          </a:ln>
        </p:spPr>
        <p:txBody>
          <a:bodyPr anchorCtr="0" anchor="t" bIns="91425" lIns="91425" rIns="91425" tIns="91425"/>
          <a:lstStyle>
            <a:lvl1pPr indent="-76200" lvl="0" marL="342900" marR="0" rtl="0" algn="l">
              <a:spcBef>
                <a:spcPts val="480"/>
              </a:spcBef>
              <a:spcAft>
                <a:spcPts val="0"/>
              </a:spcAft>
              <a:buClr>
                <a:schemeClr val="accent1"/>
              </a:buClr>
              <a:buSzPct val="100000"/>
              <a:buFont typeface="Arial"/>
              <a:buChar char="•"/>
              <a:defRPr b="0" i="0" sz="24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31762" lvl="4" marL="1554163" marR="0" rtl="0" algn="l">
              <a:spcBef>
                <a:spcPts val="320"/>
              </a:spcBef>
              <a:spcAft>
                <a:spcPts val="0"/>
              </a:spcAft>
              <a:buClr>
                <a:srgbClr val="A19574"/>
              </a:buClr>
              <a:buSzPct val="100000"/>
              <a:buFont typeface="Arial"/>
              <a:buChar char="•"/>
              <a:defRPr b="0" i="0" sz="1600" u="none" cap="none" strike="noStrike">
                <a:solidFill>
                  <a:schemeClr val="dk1"/>
                </a:solidFill>
                <a:latin typeface="Calibri"/>
                <a:ea typeface="Calibri"/>
                <a:cs typeface="Calibri"/>
                <a:sym typeface="Calibri"/>
              </a:defRPr>
            </a:lvl5pPr>
            <a:lvl6pPr indent="-86360" lvl="5" marL="1737360" marR="0" rtl="0" algn="l">
              <a:spcBef>
                <a:spcPts val="320"/>
              </a:spcBef>
              <a:buClr>
                <a:schemeClr val="accent1"/>
              </a:buClr>
              <a:buSzPct val="100000"/>
              <a:buFont typeface="Arial"/>
              <a:buChar char="•"/>
              <a:defRPr b="0" i="0" sz="1600" u="none" cap="none" strike="noStrike">
                <a:solidFill>
                  <a:schemeClr val="dk1"/>
                </a:solidFill>
                <a:latin typeface="Calibri"/>
                <a:ea typeface="Calibri"/>
                <a:cs typeface="Calibri"/>
                <a:sym typeface="Calibri"/>
              </a:defRPr>
            </a:lvl6pPr>
            <a:lvl7pPr indent="-91439" lvl="6" marL="1920240" marR="0" rtl="0" algn="l">
              <a:spcBef>
                <a:spcPts val="320"/>
              </a:spcBef>
              <a:buClr>
                <a:schemeClr val="accent2"/>
              </a:buClr>
              <a:buSzPct val="100000"/>
              <a:buFont typeface="Arial"/>
              <a:buChar char="•"/>
              <a:defRPr b="0" i="0" sz="1600" u="none" cap="none" strike="noStrike">
                <a:solidFill>
                  <a:schemeClr val="dk1"/>
                </a:solidFill>
                <a:latin typeface="Calibri"/>
                <a:ea typeface="Calibri"/>
                <a:cs typeface="Calibri"/>
                <a:sym typeface="Calibri"/>
              </a:defRPr>
            </a:lvl7pPr>
            <a:lvl8pPr indent="-83820" lvl="7" marL="2103120" marR="0" rtl="0" algn="l">
              <a:spcBef>
                <a:spcPts val="320"/>
              </a:spcBef>
              <a:buClr>
                <a:schemeClr val="accent3"/>
              </a:buClr>
              <a:buSzPct val="100000"/>
              <a:buFont typeface="Arial"/>
              <a:buChar char="•"/>
              <a:defRPr b="0" i="0" sz="1600" u="none" cap="none" strike="noStrike">
                <a:solidFill>
                  <a:schemeClr val="dk1"/>
                </a:solidFill>
                <a:latin typeface="Calibri"/>
                <a:ea typeface="Calibri"/>
                <a:cs typeface="Calibri"/>
                <a:sym typeface="Calibri"/>
              </a:defRPr>
            </a:lvl8pPr>
            <a:lvl9pPr indent="-88900" lvl="8" marL="228600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9" name="Shape 29"/>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30" name="Shape 30"/>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1" name="Shape 31"/>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34" name="Shape 34"/>
          <p:cNvSpPr txBox="1"/>
          <p:nvPr>
            <p:ph idx="1" type="body"/>
          </p:nvPr>
        </p:nvSpPr>
        <p:spPr>
          <a:xfrm>
            <a:off x="457200" y="1600200"/>
            <a:ext cx="7619999" cy="4800600"/>
          </a:xfrm>
          <a:prstGeom prst="rect">
            <a:avLst/>
          </a:prstGeom>
          <a:noFill/>
          <a:ln>
            <a:noFill/>
          </a:ln>
        </p:spPr>
        <p:txBody>
          <a:bodyPr anchorCtr="0" anchor="t" bIns="91425" lIns="91425" rIns="91425" tIns="91425"/>
          <a:lstStyle>
            <a:lvl1pPr indent="-88900" lvl="0" marL="342900" marR="0" rtl="0" algn="l">
              <a:spcBef>
                <a:spcPts val="440"/>
              </a:spcBef>
              <a:spcAft>
                <a:spcPts val="0"/>
              </a:spcAft>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35" name="Shape 35"/>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36" name="Shape 36"/>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7" name="Shape 37"/>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8" name="Shape 38"/>
        <p:cNvGrpSpPr/>
        <p:nvPr/>
      </p:nvGrpSpPr>
      <p:grpSpPr>
        <a:xfrm>
          <a:off x="0" y="0"/>
          <a:ext cx="0" cy="0"/>
          <a:chOff x="0" y="0"/>
          <a:chExt cx="0" cy="0"/>
        </a:xfrm>
      </p:grpSpPr>
      <p:sp>
        <p:nvSpPr>
          <p:cNvPr id="39" name="Shape 39"/>
          <p:cNvSpPr txBox="1"/>
          <p:nvPr>
            <p:ph type="title"/>
          </p:nvPr>
        </p:nvSpPr>
        <p:spPr>
          <a:xfrm>
            <a:off x="722312" y="5486400"/>
            <a:ext cx="7659687" cy="11684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40" name="Shape 40"/>
          <p:cNvSpPr txBox="1"/>
          <p:nvPr>
            <p:ph idx="1" type="body"/>
          </p:nvPr>
        </p:nvSpPr>
        <p:spPr>
          <a:xfrm>
            <a:off x="722312" y="3852862"/>
            <a:ext cx="6135686" cy="1633538"/>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accent1"/>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spcAft>
                <a:spcPts val="0"/>
              </a:spcAft>
              <a:buClr>
                <a:schemeClr val="accent2"/>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spcAft>
                <a:spcPts val="0"/>
              </a:spcAft>
              <a:buClr>
                <a:srgbClr val="B58B80"/>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spcAft>
                <a:spcPts val="0"/>
              </a:spcAft>
              <a:buClr>
                <a:srgbClr val="C3986D"/>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spcAft>
                <a:spcPts val="0"/>
              </a:spcAft>
              <a:buClr>
                <a:srgbClr val="A19574"/>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chemeClr val="accent1"/>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chemeClr val="accent2"/>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chemeClr val="accent3"/>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chemeClr val="accent4"/>
              </a:buClr>
              <a:buFont typeface="Arial"/>
              <a:buNone/>
              <a:defRPr b="0" i="0" sz="1400" u="none" cap="none" strike="noStrike">
                <a:solidFill>
                  <a:srgbClr val="888888"/>
                </a:solidFill>
                <a:latin typeface="Calibri"/>
                <a:ea typeface="Calibri"/>
                <a:cs typeface="Calibri"/>
                <a:sym typeface="Calibri"/>
              </a:defRPr>
            </a:lvl9pPr>
          </a:lstStyle>
          <a:p/>
        </p:txBody>
      </p:sp>
      <p:sp>
        <p:nvSpPr>
          <p:cNvPr id="41" name="Shape 41"/>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42" name="Shape 42"/>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3" name="Shape 43"/>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46" name="Shape 46"/>
          <p:cNvSpPr txBox="1"/>
          <p:nvPr>
            <p:ph idx="1" type="body"/>
          </p:nvPr>
        </p:nvSpPr>
        <p:spPr>
          <a:xfrm>
            <a:off x="457200" y="1536191"/>
            <a:ext cx="3657600" cy="4590288"/>
          </a:xfrm>
          <a:prstGeom prst="rect">
            <a:avLst/>
          </a:prstGeom>
          <a:noFill/>
          <a:ln>
            <a:noFill/>
          </a:ln>
        </p:spPr>
        <p:txBody>
          <a:bodyPr anchorCtr="0" anchor="t" bIns="91425" lIns="91425" rIns="91425" tIns="91425"/>
          <a:lstStyle>
            <a:lvl1pPr indent="-50800" lvl="0" marL="342900" marR="0" rtl="0" algn="l">
              <a:spcBef>
                <a:spcPts val="560"/>
              </a:spcBef>
              <a:spcAft>
                <a:spcPts val="0"/>
              </a:spcAft>
              <a:buClr>
                <a:schemeClr val="accent1"/>
              </a:buClr>
              <a:buSzPct val="100000"/>
              <a:buFont typeface="Arial"/>
              <a:buChar char="•"/>
              <a:defRPr b="0" i="0" sz="2800" u="none" cap="none" strike="noStrike">
                <a:solidFill>
                  <a:schemeClr val="dk1"/>
                </a:solidFill>
                <a:latin typeface="Calibri"/>
                <a:ea typeface="Calibri"/>
                <a:cs typeface="Calibri"/>
                <a:sym typeface="Calibri"/>
              </a:defRPr>
            </a:lvl1pPr>
            <a:lvl2pPr indent="-80962" lvl="1" marL="639763" marR="0" rtl="0" algn="l">
              <a:spcBef>
                <a:spcPts val="480"/>
              </a:spcBef>
              <a:spcAft>
                <a:spcPts val="0"/>
              </a:spcAft>
              <a:buClr>
                <a:schemeClr val="accent2"/>
              </a:buClr>
              <a:buSzPct val="100000"/>
              <a:buFont typeface="Arial"/>
              <a:buChar char="•"/>
              <a:defRPr b="0" i="0" sz="2400" u="none" cap="none" strike="noStrike">
                <a:solidFill>
                  <a:schemeClr val="dk1"/>
                </a:solidFill>
                <a:latin typeface="Calibri"/>
                <a:ea typeface="Calibri"/>
                <a:cs typeface="Calibri"/>
                <a:sym typeface="Calibri"/>
              </a:defRPr>
            </a:lvl2pPr>
            <a:lvl3pPr indent="-103187" lvl="2" marL="1004888" marR="0" rtl="0" algn="l">
              <a:spcBef>
                <a:spcPts val="400"/>
              </a:spcBef>
              <a:spcAft>
                <a:spcPts val="0"/>
              </a:spcAft>
              <a:buClr>
                <a:srgbClr val="B58B80"/>
              </a:buClr>
              <a:buSzPct val="100000"/>
              <a:buFont typeface="Arial"/>
              <a:buChar char="•"/>
              <a:defRPr b="0" i="0" sz="2000" u="none" cap="none" strike="noStrike">
                <a:solidFill>
                  <a:schemeClr val="dk1"/>
                </a:solidFill>
                <a:latin typeface="Calibri"/>
                <a:ea typeface="Calibri"/>
                <a:cs typeface="Calibri"/>
                <a:sym typeface="Calibri"/>
              </a:defRPr>
            </a:lvl3pPr>
            <a:lvl4pPr indent="-123825" lvl="3" marL="1279525" marR="0" rtl="0" algn="l">
              <a:spcBef>
                <a:spcPts val="360"/>
              </a:spcBef>
              <a:spcAft>
                <a:spcPts val="0"/>
              </a:spcAft>
              <a:buClr>
                <a:srgbClr val="C3986D"/>
              </a:buClr>
              <a:buSzPct val="100000"/>
              <a:buFont typeface="Arial"/>
              <a:buChar char="•"/>
              <a:defRPr b="0" i="0" sz="1800" u="none" cap="none" strike="noStrike">
                <a:solidFill>
                  <a:schemeClr val="dk1"/>
                </a:solidFill>
                <a:latin typeface="Calibri"/>
                <a:ea typeface="Calibri"/>
                <a:cs typeface="Calibri"/>
                <a:sym typeface="Calibri"/>
              </a:defRPr>
            </a:lvl4pPr>
            <a:lvl5pPr indent="-119062" lvl="4" marL="1554163" marR="0" rtl="0" algn="l">
              <a:spcBef>
                <a:spcPts val="360"/>
              </a:spcBef>
              <a:spcAft>
                <a:spcPts val="0"/>
              </a:spcAft>
              <a:buClr>
                <a:srgbClr val="A19574"/>
              </a:buClr>
              <a:buSzPct val="100000"/>
              <a:buFont typeface="Arial"/>
              <a:buChar char="•"/>
              <a:defRPr b="0" i="0" sz="1800" u="none" cap="none" strike="noStrike">
                <a:solidFill>
                  <a:schemeClr val="dk1"/>
                </a:solidFill>
                <a:latin typeface="Calibri"/>
                <a:ea typeface="Calibri"/>
                <a:cs typeface="Calibri"/>
                <a:sym typeface="Calibri"/>
              </a:defRPr>
            </a:lvl5pPr>
            <a:lvl6pPr indent="-73660" lvl="5" marL="1737360" marR="0" rtl="0" algn="l">
              <a:spcBef>
                <a:spcPts val="360"/>
              </a:spcBef>
              <a:buClr>
                <a:schemeClr val="accent1"/>
              </a:buClr>
              <a:buSzPct val="100000"/>
              <a:buFont typeface="Arial"/>
              <a:buChar char="•"/>
              <a:defRPr b="0" i="0" sz="1800" u="none" cap="none" strike="noStrike">
                <a:solidFill>
                  <a:schemeClr val="dk1"/>
                </a:solidFill>
                <a:latin typeface="Calibri"/>
                <a:ea typeface="Calibri"/>
                <a:cs typeface="Calibri"/>
                <a:sym typeface="Calibri"/>
              </a:defRPr>
            </a:lvl6pPr>
            <a:lvl7pPr indent="-78739" lvl="6" marL="1920240" marR="0" rtl="0" algn="l">
              <a:spcBef>
                <a:spcPts val="360"/>
              </a:spcBef>
              <a:buClr>
                <a:schemeClr val="accent2"/>
              </a:buClr>
              <a:buSzPct val="100000"/>
              <a:buFont typeface="Arial"/>
              <a:buChar char="•"/>
              <a:defRPr b="0" i="0" sz="1800" u="none" cap="none" strike="noStrike">
                <a:solidFill>
                  <a:schemeClr val="dk1"/>
                </a:solidFill>
                <a:latin typeface="Calibri"/>
                <a:ea typeface="Calibri"/>
                <a:cs typeface="Calibri"/>
                <a:sym typeface="Calibri"/>
              </a:defRPr>
            </a:lvl7pPr>
            <a:lvl8pPr indent="-71120" lvl="7" marL="2103120"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8pPr>
            <a:lvl9pPr indent="-76200" lvl="8" marL="228600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419600" y="1536191"/>
            <a:ext cx="3657600" cy="4590288"/>
          </a:xfrm>
          <a:prstGeom prst="rect">
            <a:avLst/>
          </a:prstGeom>
          <a:noFill/>
          <a:ln>
            <a:noFill/>
          </a:ln>
        </p:spPr>
        <p:txBody>
          <a:bodyPr anchorCtr="0" anchor="t" bIns="91425" lIns="91425" rIns="91425" tIns="91425"/>
          <a:lstStyle>
            <a:lvl1pPr indent="-50800" lvl="0" marL="342900" marR="0" rtl="0" algn="l">
              <a:spcBef>
                <a:spcPts val="560"/>
              </a:spcBef>
              <a:spcAft>
                <a:spcPts val="0"/>
              </a:spcAft>
              <a:buClr>
                <a:schemeClr val="accent1"/>
              </a:buClr>
              <a:buSzPct val="100000"/>
              <a:buFont typeface="Arial"/>
              <a:buChar char="•"/>
              <a:defRPr b="0" i="0" sz="2800" u="none" cap="none" strike="noStrike">
                <a:solidFill>
                  <a:schemeClr val="dk1"/>
                </a:solidFill>
                <a:latin typeface="Calibri"/>
                <a:ea typeface="Calibri"/>
                <a:cs typeface="Calibri"/>
                <a:sym typeface="Calibri"/>
              </a:defRPr>
            </a:lvl1pPr>
            <a:lvl2pPr indent="-80962" lvl="1" marL="639763" marR="0" rtl="0" algn="l">
              <a:spcBef>
                <a:spcPts val="480"/>
              </a:spcBef>
              <a:spcAft>
                <a:spcPts val="0"/>
              </a:spcAft>
              <a:buClr>
                <a:schemeClr val="accent2"/>
              </a:buClr>
              <a:buSzPct val="100000"/>
              <a:buFont typeface="Arial"/>
              <a:buChar char="•"/>
              <a:defRPr b="0" i="0" sz="2400" u="none" cap="none" strike="noStrike">
                <a:solidFill>
                  <a:schemeClr val="dk1"/>
                </a:solidFill>
                <a:latin typeface="Calibri"/>
                <a:ea typeface="Calibri"/>
                <a:cs typeface="Calibri"/>
                <a:sym typeface="Calibri"/>
              </a:defRPr>
            </a:lvl2pPr>
            <a:lvl3pPr indent="-103187" lvl="2" marL="1004888" marR="0" rtl="0" algn="l">
              <a:spcBef>
                <a:spcPts val="400"/>
              </a:spcBef>
              <a:spcAft>
                <a:spcPts val="0"/>
              </a:spcAft>
              <a:buClr>
                <a:srgbClr val="B58B80"/>
              </a:buClr>
              <a:buSzPct val="100000"/>
              <a:buFont typeface="Arial"/>
              <a:buChar char="•"/>
              <a:defRPr b="0" i="0" sz="2000" u="none" cap="none" strike="noStrike">
                <a:solidFill>
                  <a:schemeClr val="dk1"/>
                </a:solidFill>
                <a:latin typeface="Calibri"/>
                <a:ea typeface="Calibri"/>
                <a:cs typeface="Calibri"/>
                <a:sym typeface="Calibri"/>
              </a:defRPr>
            </a:lvl3pPr>
            <a:lvl4pPr indent="-123825" lvl="3" marL="1279525" marR="0" rtl="0" algn="l">
              <a:spcBef>
                <a:spcPts val="360"/>
              </a:spcBef>
              <a:spcAft>
                <a:spcPts val="0"/>
              </a:spcAft>
              <a:buClr>
                <a:srgbClr val="C3986D"/>
              </a:buClr>
              <a:buSzPct val="100000"/>
              <a:buFont typeface="Arial"/>
              <a:buChar char="•"/>
              <a:defRPr b="0" i="0" sz="1800" u="none" cap="none" strike="noStrike">
                <a:solidFill>
                  <a:schemeClr val="dk1"/>
                </a:solidFill>
                <a:latin typeface="Calibri"/>
                <a:ea typeface="Calibri"/>
                <a:cs typeface="Calibri"/>
                <a:sym typeface="Calibri"/>
              </a:defRPr>
            </a:lvl4pPr>
            <a:lvl5pPr indent="-119062" lvl="4" marL="1554163" marR="0" rtl="0" algn="l">
              <a:spcBef>
                <a:spcPts val="360"/>
              </a:spcBef>
              <a:spcAft>
                <a:spcPts val="0"/>
              </a:spcAft>
              <a:buClr>
                <a:srgbClr val="A19574"/>
              </a:buClr>
              <a:buSzPct val="100000"/>
              <a:buFont typeface="Arial"/>
              <a:buChar char="•"/>
              <a:defRPr b="0" i="0" sz="1800" u="none" cap="none" strike="noStrike">
                <a:solidFill>
                  <a:schemeClr val="dk1"/>
                </a:solidFill>
                <a:latin typeface="Calibri"/>
                <a:ea typeface="Calibri"/>
                <a:cs typeface="Calibri"/>
                <a:sym typeface="Calibri"/>
              </a:defRPr>
            </a:lvl5pPr>
            <a:lvl6pPr indent="-73660" lvl="5" marL="1737360" marR="0" rtl="0" algn="l">
              <a:spcBef>
                <a:spcPts val="360"/>
              </a:spcBef>
              <a:buClr>
                <a:schemeClr val="accent1"/>
              </a:buClr>
              <a:buSzPct val="100000"/>
              <a:buFont typeface="Arial"/>
              <a:buChar char="•"/>
              <a:defRPr b="0" i="0" sz="1800" u="none" cap="none" strike="noStrike">
                <a:solidFill>
                  <a:schemeClr val="dk1"/>
                </a:solidFill>
                <a:latin typeface="Calibri"/>
                <a:ea typeface="Calibri"/>
                <a:cs typeface="Calibri"/>
                <a:sym typeface="Calibri"/>
              </a:defRPr>
            </a:lvl6pPr>
            <a:lvl7pPr indent="-78739" lvl="6" marL="1920240" marR="0" rtl="0" algn="l">
              <a:spcBef>
                <a:spcPts val="360"/>
              </a:spcBef>
              <a:buClr>
                <a:schemeClr val="accent2"/>
              </a:buClr>
              <a:buSzPct val="100000"/>
              <a:buFont typeface="Arial"/>
              <a:buChar char="•"/>
              <a:defRPr b="0" i="0" sz="1800" u="none" cap="none" strike="noStrike">
                <a:solidFill>
                  <a:schemeClr val="dk1"/>
                </a:solidFill>
                <a:latin typeface="Calibri"/>
                <a:ea typeface="Calibri"/>
                <a:cs typeface="Calibri"/>
                <a:sym typeface="Calibri"/>
              </a:defRPr>
            </a:lvl7pPr>
            <a:lvl8pPr indent="-71120" lvl="7" marL="2103120"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8pPr>
            <a:lvl9pPr indent="-76200" lvl="8" marL="228600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Shape 48"/>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49" name="Shape 49"/>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0" name="Shape 50"/>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51" name="Shape 51"/>
        <p:cNvGrpSpPr/>
        <p:nvPr/>
      </p:nvGrpSpPr>
      <p:grpSpPr>
        <a:xfrm>
          <a:off x="0" y="0"/>
          <a:ext cx="0" cy="0"/>
          <a:chOff x="0" y="0"/>
          <a:chExt cx="0" cy="0"/>
        </a:xfrm>
      </p:grpSpPr>
      <p:sp>
        <p:nvSpPr>
          <p:cNvPr id="52" name="Shape 52"/>
          <p:cNvSpPr txBox="1"/>
          <p:nvPr>
            <p:ph type="title"/>
          </p:nvPr>
        </p:nvSpPr>
        <p:spPr>
          <a:xfrm rot="5400000">
            <a:off x="4579937" y="2324100"/>
            <a:ext cx="5851525" cy="17526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53" name="Shape 53"/>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88900" lvl="0" marL="342900" marR="0" rtl="0" algn="l">
              <a:spcBef>
                <a:spcPts val="440"/>
              </a:spcBef>
              <a:spcAft>
                <a:spcPts val="0"/>
              </a:spcAft>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Shape 54"/>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55" name="Shape 55"/>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6" name="Shape 56"/>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59" name="Shape 59"/>
          <p:cNvSpPr txBox="1"/>
          <p:nvPr>
            <p:ph idx="1" type="body"/>
          </p:nvPr>
        </p:nvSpPr>
        <p:spPr>
          <a:xfrm rot="5400000">
            <a:off x="1866899" y="190500"/>
            <a:ext cx="4800600" cy="7619999"/>
          </a:xfrm>
          <a:prstGeom prst="rect">
            <a:avLst/>
          </a:prstGeom>
          <a:noFill/>
          <a:ln>
            <a:noFill/>
          </a:ln>
        </p:spPr>
        <p:txBody>
          <a:bodyPr anchorCtr="0" anchor="t" bIns="91425" lIns="91425" rIns="91425" tIns="91425"/>
          <a:lstStyle>
            <a:lvl1pPr indent="-88900" lvl="0" marL="342900" marR="0" rtl="0" algn="l">
              <a:spcBef>
                <a:spcPts val="440"/>
              </a:spcBef>
              <a:spcAft>
                <a:spcPts val="0"/>
              </a:spcAft>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Shape 60"/>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61" name="Shape 61"/>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2" name="Shape 62"/>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3" name="Shape 63"/>
        <p:cNvGrpSpPr/>
        <p:nvPr/>
      </p:nvGrpSpPr>
      <p:grpSpPr>
        <a:xfrm>
          <a:off x="0" y="0"/>
          <a:ext cx="0" cy="0"/>
          <a:chOff x="0" y="0"/>
          <a:chExt cx="0" cy="0"/>
        </a:xfrm>
      </p:grpSpPr>
      <p:sp>
        <p:nvSpPr>
          <p:cNvPr id="64" name="Shape 64"/>
          <p:cNvSpPr txBox="1"/>
          <p:nvPr>
            <p:ph type="title"/>
          </p:nvPr>
        </p:nvSpPr>
        <p:spPr>
          <a:xfrm>
            <a:off x="301752" y="5495278"/>
            <a:ext cx="7772400" cy="5946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22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65" name="Shape 65"/>
          <p:cNvSpPr/>
          <p:nvPr>
            <p:ph idx="2" type="pic"/>
          </p:nvPr>
        </p:nvSpPr>
        <p:spPr>
          <a:xfrm>
            <a:off x="0" y="0"/>
            <a:ext cx="8458200" cy="5486399"/>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accent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accent2"/>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rgbClr val="B58B80"/>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rgbClr val="C3986D"/>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rgbClr val="A19574"/>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accent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accent2"/>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accent3"/>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accent4"/>
              </a:buClr>
              <a:buFont typeface="Arial"/>
              <a:buNone/>
              <a:defRPr b="0" i="0" sz="2000" u="none" cap="none" strike="noStrike">
                <a:solidFill>
                  <a:schemeClr val="dk1"/>
                </a:solidFill>
                <a:latin typeface="Calibri"/>
                <a:ea typeface="Calibri"/>
                <a:cs typeface="Calibri"/>
                <a:sym typeface="Calibri"/>
              </a:defRPr>
            </a:lvl9pPr>
          </a:lstStyle>
          <a:p/>
        </p:txBody>
      </p:sp>
      <p:sp>
        <p:nvSpPr>
          <p:cNvPr id="66" name="Shape 66"/>
          <p:cNvSpPr txBox="1"/>
          <p:nvPr>
            <p:ph idx="1" type="body"/>
          </p:nvPr>
        </p:nvSpPr>
        <p:spPr>
          <a:xfrm>
            <a:off x="301752" y="6096000"/>
            <a:ext cx="7772400" cy="612648"/>
          </a:xfrm>
          <a:prstGeom prst="rect">
            <a:avLst/>
          </a:prstGeom>
          <a:noFill/>
          <a:ln>
            <a:noFill/>
          </a:ln>
        </p:spPr>
        <p:txBody>
          <a:bodyPr anchorCtr="0" anchor="t" bIns="91425" lIns="91425" rIns="91425" tIns="91425"/>
          <a:lstStyle>
            <a:lvl1pPr indent="0" lvl="0" marL="0" marR="0" rtl="0" algn="ctr">
              <a:spcBef>
                <a:spcPts val="320"/>
              </a:spcBef>
              <a:spcAft>
                <a:spcPts val="0"/>
              </a:spcAft>
              <a:buClr>
                <a:schemeClr val="accent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accent2"/>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rgbClr val="B58B80"/>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rgbClr val="C3986D"/>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rgbClr val="A19574"/>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accent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accent2"/>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accent3"/>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9pPr>
          </a:lstStyle>
          <a:p/>
        </p:txBody>
      </p:sp>
      <p:sp>
        <p:nvSpPr>
          <p:cNvPr id="67" name="Shape 67"/>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68" name="Shape 68"/>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9" name="Shape 69"/>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0" name="Shape 70"/>
        <p:cNvGrpSpPr/>
        <p:nvPr/>
      </p:nvGrpSpPr>
      <p:grpSpPr>
        <a:xfrm>
          <a:off x="0" y="0"/>
          <a:ext cx="0" cy="0"/>
          <a:chOff x="0" y="0"/>
          <a:chExt cx="0" cy="0"/>
        </a:xfrm>
      </p:grpSpPr>
      <p:sp>
        <p:nvSpPr>
          <p:cNvPr id="71" name="Shape 71"/>
          <p:cNvSpPr txBox="1"/>
          <p:nvPr>
            <p:ph type="title"/>
          </p:nvPr>
        </p:nvSpPr>
        <p:spPr>
          <a:xfrm>
            <a:off x="304801" y="5495544"/>
            <a:ext cx="7772400" cy="594359"/>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22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72" name="Shape 72"/>
          <p:cNvSpPr txBox="1"/>
          <p:nvPr>
            <p:ph idx="1" type="body"/>
          </p:nvPr>
        </p:nvSpPr>
        <p:spPr>
          <a:xfrm>
            <a:off x="304798" y="6096000"/>
            <a:ext cx="7772400" cy="609599"/>
          </a:xfrm>
          <a:prstGeom prst="rect">
            <a:avLst/>
          </a:prstGeom>
          <a:noFill/>
          <a:ln>
            <a:noFill/>
          </a:ln>
        </p:spPr>
        <p:txBody>
          <a:bodyPr anchorCtr="0" anchor="t" bIns="91425" lIns="91425" rIns="91425" tIns="91425"/>
          <a:lstStyle>
            <a:lvl1pPr indent="0" lvl="0" marL="0" marR="0" rtl="0" algn="ctr">
              <a:spcBef>
                <a:spcPts val="320"/>
              </a:spcBef>
              <a:spcAft>
                <a:spcPts val="0"/>
              </a:spcAft>
              <a:buClr>
                <a:schemeClr val="accent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accent2"/>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rgbClr val="B58B80"/>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rgbClr val="C3986D"/>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rgbClr val="A19574"/>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accent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accent2"/>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accent3"/>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9pPr>
          </a:lstStyle>
          <a:p/>
        </p:txBody>
      </p:sp>
      <p:sp>
        <p:nvSpPr>
          <p:cNvPr id="73" name="Shape 73"/>
          <p:cNvSpPr txBox="1"/>
          <p:nvPr>
            <p:ph idx="2" type="body"/>
          </p:nvPr>
        </p:nvSpPr>
        <p:spPr>
          <a:xfrm>
            <a:off x="304800" y="381000"/>
            <a:ext cx="7772400" cy="4942839"/>
          </a:xfrm>
          <a:prstGeom prst="rect">
            <a:avLst/>
          </a:prstGeom>
          <a:noFill/>
          <a:ln>
            <a:noFill/>
          </a:ln>
        </p:spPr>
        <p:txBody>
          <a:bodyPr anchorCtr="0" anchor="t" bIns="91425" lIns="91425" rIns="91425" tIns="91425"/>
          <a:lstStyle>
            <a:lvl1pPr indent="-88900" lvl="0" marL="342900" marR="0" rtl="0" algn="l">
              <a:spcBef>
                <a:spcPts val="440"/>
              </a:spcBef>
              <a:spcAft>
                <a:spcPts val="0"/>
              </a:spcAft>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4" name="Shape 74"/>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75" name="Shape 75"/>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6" name="Shape 76"/>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600" u="none" cap="none" strike="noStrike">
                <a:solidFill>
                  <a:schemeClr val="dk2"/>
                </a:solidFill>
                <a:latin typeface="Cambria"/>
                <a:ea typeface="Cambria"/>
                <a:cs typeface="Cambria"/>
                <a:sym typeface="Cambria"/>
              </a:defRPr>
            </a:lvl1pPr>
            <a:lvl2pPr indent="0" lvl="1" marL="0" marR="0" rtl="0" algn="l">
              <a:spcBef>
                <a:spcPts val="0"/>
              </a:spcBef>
              <a:spcAft>
                <a:spcPts val="0"/>
              </a:spcAft>
              <a:buNone/>
              <a:defRPr b="0" i="0" sz="4600" u="none" cap="none" strike="noStrike">
                <a:solidFill>
                  <a:schemeClr val="dk2"/>
                </a:solidFill>
                <a:latin typeface="Cambria"/>
                <a:ea typeface="Cambria"/>
                <a:cs typeface="Cambria"/>
                <a:sym typeface="Cambria"/>
              </a:defRPr>
            </a:lvl2pPr>
            <a:lvl3pPr indent="0" lvl="2" marL="0" marR="0" rtl="0" algn="l">
              <a:spcBef>
                <a:spcPts val="0"/>
              </a:spcBef>
              <a:spcAft>
                <a:spcPts val="0"/>
              </a:spcAft>
              <a:buNone/>
              <a:defRPr b="0" i="0" sz="4600" u="none" cap="none" strike="noStrike">
                <a:solidFill>
                  <a:schemeClr val="dk2"/>
                </a:solidFill>
                <a:latin typeface="Cambria"/>
                <a:ea typeface="Cambria"/>
                <a:cs typeface="Cambria"/>
                <a:sym typeface="Cambria"/>
              </a:defRPr>
            </a:lvl3pPr>
            <a:lvl4pPr indent="0" lvl="3" marL="0" marR="0" rtl="0" algn="l">
              <a:spcBef>
                <a:spcPts val="0"/>
              </a:spcBef>
              <a:spcAft>
                <a:spcPts val="0"/>
              </a:spcAft>
              <a:buNone/>
              <a:defRPr b="0" i="0" sz="4600" u="none" cap="none" strike="noStrike">
                <a:solidFill>
                  <a:schemeClr val="dk2"/>
                </a:solidFill>
                <a:latin typeface="Cambria"/>
                <a:ea typeface="Cambria"/>
                <a:cs typeface="Cambria"/>
                <a:sym typeface="Cambria"/>
              </a:defRPr>
            </a:lvl4pPr>
            <a:lvl5pPr indent="0" lvl="4" marL="0" marR="0" rtl="0" algn="l">
              <a:spcBef>
                <a:spcPts val="0"/>
              </a:spcBef>
              <a:spcAft>
                <a:spcPts val="0"/>
              </a:spcAft>
              <a:buNone/>
              <a:defRPr b="0" i="0" sz="4600" u="none" cap="none" strike="noStrike">
                <a:solidFill>
                  <a:schemeClr val="dk2"/>
                </a:solidFill>
                <a:latin typeface="Cambria"/>
                <a:ea typeface="Cambria"/>
                <a:cs typeface="Cambria"/>
                <a:sym typeface="Cambria"/>
              </a:defRPr>
            </a:lvl5pPr>
            <a:lvl6pPr indent="0" lvl="5" marL="457200" marR="0" rtl="0" algn="l">
              <a:spcBef>
                <a:spcPts val="0"/>
              </a:spcBef>
              <a:spcAft>
                <a:spcPts val="0"/>
              </a:spcAft>
              <a:buNone/>
              <a:defRPr b="0" i="0" sz="4600" u="none" cap="none" strike="noStrike">
                <a:solidFill>
                  <a:schemeClr val="dk2"/>
                </a:solidFill>
                <a:latin typeface="Cambria"/>
                <a:ea typeface="Cambria"/>
                <a:cs typeface="Cambria"/>
                <a:sym typeface="Cambria"/>
              </a:defRPr>
            </a:lvl6pPr>
            <a:lvl7pPr indent="0" lvl="6" marL="914400" marR="0" rtl="0" algn="l">
              <a:spcBef>
                <a:spcPts val="0"/>
              </a:spcBef>
              <a:spcAft>
                <a:spcPts val="0"/>
              </a:spcAft>
              <a:buNone/>
              <a:defRPr b="0" i="0" sz="4600" u="none" cap="none" strike="noStrike">
                <a:solidFill>
                  <a:schemeClr val="dk2"/>
                </a:solidFill>
                <a:latin typeface="Cambria"/>
                <a:ea typeface="Cambria"/>
                <a:cs typeface="Cambria"/>
                <a:sym typeface="Cambria"/>
              </a:defRPr>
            </a:lvl7pPr>
            <a:lvl8pPr indent="0" lvl="7" marL="1371600" marR="0" rtl="0" algn="l">
              <a:spcBef>
                <a:spcPts val="0"/>
              </a:spcBef>
              <a:spcAft>
                <a:spcPts val="0"/>
              </a:spcAft>
              <a:buNone/>
              <a:defRPr b="0" i="0" sz="4600" u="none" cap="none" strike="noStrike">
                <a:solidFill>
                  <a:schemeClr val="dk2"/>
                </a:solidFill>
                <a:latin typeface="Cambria"/>
                <a:ea typeface="Cambria"/>
                <a:cs typeface="Cambria"/>
                <a:sym typeface="Cambria"/>
              </a:defRPr>
            </a:lvl8pPr>
            <a:lvl9pPr indent="0" lvl="8" marL="1828800" marR="0" rtl="0" algn="l">
              <a:spcBef>
                <a:spcPts val="0"/>
              </a:spcBef>
              <a:spcAft>
                <a:spcPts val="0"/>
              </a:spcAft>
              <a:buNone/>
              <a:defRPr b="0" i="0" sz="4600" u="none" cap="none" strike="noStrike">
                <a:solidFill>
                  <a:schemeClr val="dk2"/>
                </a:solidFill>
                <a:latin typeface="Cambria"/>
                <a:ea typeface="Cambria"/>
                <a:cs typeface="Cambria"/>
                <a:sym typeface="Cambria"/>
              </a:defRPr>
            </a:lvl9pPr>
          </a:lstStyle>
          <a:p/>
        </p:txBody>
      </p:sp>
      <p:sp>
        <p:nvSpPr>
          <p:cNvPr id="11" name="Shape 11"/>
          <p:cNvSpPr txBox="1"/>
          <p:nvPr>
            <p:ph idx="1" type="body"/>
          </p:nvPr>
        </p:nvSpPr>
        <p:spPr>
          <a:xfrm>
            <a:off x="457200" y="1600200"/>
            <a:ext cx="7619999" cy="4800600"/>
          </a:xfrm>
          <a:prstGeom prst="rect">
            <a:avLst/>
          </a:prstGeom>
          <a:noFill/>
          <a:ln>
            <a:noFill/>
          </a:ln>
        </p:spPr>
        <p:txBody>
          <a:bodyPr anchorCtr="0" anchor="t" bIns="91425" lIns="91425" rIns="91425" tIns="91425"/>
          <a:lstStyle>
            <a:lvl1pPr indent="-88900" lvl="0" marL="342900" marR="0" rtl="0" algn="l">
              <a:spcBef>
                <a:spcPts val="440"/>
              </a:spcBef>
              <a:spcAft>
                <a:spcPts val="0"/>
              </a:spcAft>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362" lvl="1" marL="639763" marR="0" rtl="0" algn="l">
              <a:spcBef>
                <a:spcPts val="400"/>
              </a:spcBef>
              <a:spcAft>
                <a:spcPts val="0"/>
              </a:spcAft>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5887" lvl="2" marL="1004888" marR="0" rtl="0" algn="l">
              <a:spcBef>
                <a:spcPts val="360"/>
              </a:spcBef>
              <a:spcAft>
                <a:spcPts val="0"/>
              </a:spcAft>
              <a:buClr>
                <a:srgbClr val="B58B80"/>
              </a:buClr>
              <a:buSzPct val="100000"/>
              <a:buFont typeface="Arial"/>
              <a:buChar char="•"/>
              <a:defRPr b="0" i="0" sz="1800" u="none" cap="none" strike="noStrike">
                <a:solidFill>
                  <a:schemeClr val="dk1"/>
                </a:solidFill>
                <a:latin typeface="Calibri"/>
                <a:ea typeface="Calibri"/>
                <a:cs typeface="Calibri"/>
                <a:sym typeface="Calibri"/>
              </a:defRPr>
            </a:lvl3pPr>
            <a:lvl4pPr indent="-136525" lvl="3" marL="1279525" marR="0" rtl="0" algn="l">
              <a:spcBef>
                <a:spcPts val="320"/>
              </a:spcBef>
              <a:spcAft>
                <a:spcPts val="0"/>
              </a:spcAft>
              <a:buClr>
                <a:srgbClr val="C3986D"/>
              </a:buClr>
              <a:buSzPct val="100000"/>
              <a:buFont typeface="Arial"/>
              <a:buChar char="•"/>
              <a:defRPr b="0" i="0" sz="1600" u="none" cap="none" strike="noStrike">
                <a:solidFill>
                  <a:schemeClr val="dk1"/>
                </a:solidFill>
                <a:latin typeface="Calibri"/>
                <a:ea typeface="Calibri"/>
                <a:cs typeface="Calibri"/>
                <a:sym typeface="Calibri"/>
              </a:defRPr>
            </a:lvl4pPr>
            <a:lvl5pPr indent="-144462" lvl="4" marL="1554163" marR="0" rtl="0" algn="l">
              <a:spcBef>
                <a:spcPts val="280"/>
              </a:spcBef>
              <a:spcAft>
                <a:spcPts val="0"/>
              </a:spcAft>
              <a:buClr>
                <a:srgbClr val="A19574"/>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Shape 12"/>
          <p:cNvSpPr txBox="1"/>
          <p:nvPr/>
        </p:nvSpPr>
        <p:spPr>
          <a:xfrm>
            <a:off x="8458200" y="0"/>
            <a:ext cx="685799" cy="6858000"/>
          </a:xfrm>
          <a:prstGeom prst="rect">
            <a:avLst/>
          </a:pr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3" name="Shape 13"/>
          <p:cNvSpPr txBox="1"/>
          <p:nvPr/>
        </p:nvSpPr>
        <p:spPr>
          <a:xfrm>
            <a:off x="8458200" y="5486400"/>
            <a:ext cx="685799" cy="685799"/>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4" name="Shape 14"/>
          <p:cNvSpPr/>
          <p:nvPr>
            <p:ph idx="12" type="sldNum"/>
          </p:nvPr>
        </p:nvSpPr>
        <p:spPr>
          <a:xfrm>
            <a:off x="8531225" y="5648325"/>
            <a:ext cx="549275" cy="396874"/>
          </a:xfrm>
          <a:prstGeom prst="bracketPair">
            <a:avLst/>
          </a:prstGeom>
          <a:noFill/>
          <a:ln cap="flat" cmpd="sng" w="19050">
            <a:solidFill>
              <a:srgbClr val="FFFFFF"/>
            </a:solidFill>
            <a:prstDash val="solid"/>
            <a:miter lim="8000"/>
            <a:headEnd len="med" w="med" type="none"/>
            <a:tailEnd len="med" w="med" type="none"/>
          </a:ln>
        </p:spPr>
        <p:txBody>
          <a:bodyPr anchorCtr="0" anchor="ctr" bIns="0" lIns="0" rIns="0" tIns="0">
            <a:noAutofit/>
          </a:bodyPr>
          <a:lstStyle/>
          <a:p>
            <a:pPr indent="0" lvl="0" marL="0" marR="0" rtl="0" algn="ctr">
              <a:lnSpc>
                <a:spcPct val="100000"/>
              </a:lnSpc>
              <a:spcBef>
                <a:spcPts val="0"/>
              </a:spcBef>
              <a:spcAft>
                <a:spcPts val="0"/>
              </a:spcAft>
              <a:buClr>
                <a:srgbClr val="FFFFFF"/>
              </a:buClr>
              <a:buSzPct val="25000"/>
              <a:buFont typeface="Arial"/>
              <a:buNone/>
            </a:pPr>
            <a:fld id="{00000000-1234-1234-1234-123412341234}" type="slidenum">
              <a:rPr b="0" i="0" lang="en-US" sz="1800" u="none">
                <a:solidFill>
                  <a:srgbClr val="FFFFFF"/>
                </a:solidFill>
                <a:latin typeface="Arial"/>
                <a:ea typeface="Arial"/>
                <a:cs typeface="Arial"/>
                <a:sym typeface="Arial"/>
              </a:rPr>
              <a:t>‹#›</a:t>
            </a:fld>
          </a:p>
        </p:txBody>
      </p:sp>
      <p:sp>
        <p:nvSpPr>
          <p:cNvPr id="15" name="Shape 15"/>
          <p:cNvSpPr txBox="1"/>
          <p:nvPr>
            <p:ph idx="11" type="ftr"/>
          </p:nvPr>
        </p:nvSpPr>
        <p:spPr>
          <a:xfrm rot="-5400000">
            <a:off x="7587455" y="4048917"/>
            <a:ext cx="2366962"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6" name="Shape 16"/>
          <p:cNvSpPr txBox="1"/>
          <p:nvPr>
            <p:ph idx="10" type="dt"/>
          </p:nvPr>
        </p:nvSpPr>
        <p:spPr>
          <a:xfrm rot="-5400000">
            <a:off x="7551736" y="1646236"/>
            <a:ext cx="24383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dailymotion.com/video/x2aqkyk" TargetMode="External"/><Relationship Id="rId4" Type="http://schemas.openxmlformats.org/officeDocument/2006/relationships/image" Target="../media/image16.jpg"/><Relationship Id="rId5"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jpg"/><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ctrTitle"/>
          </p:nvPr>
        </p:nvSpPr>
        <p:spPr>
          <a:xfrm>
            <a:off x="419100" y="609600"/>
            <a:ext cx="8191499" cy="14478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Georgia"/>
              <a:buNone/>
            </a:pPr>
            <a:r>
              <a:rPr b="0" i="0" lang="en-US" sz="6000" u="none" cap="none" strike="noStrike">
                <a:solidFill>
                  <a:schemeClr val="dk2"/>
                </a:solidFill>
                <a:latin typeface="Georgia"/>
                <a:ea typeface="Georgia"/>
                <a:cs typeface="Georgia"/>
                <a:sym typeface="Georgia"/>
              </a:rPr>
              <a:t>The English </a:t>
            </a:r>
            <a:br>
              <a:rPr b="0" i="0" lang="en-US" sz="6000" u="none" cap="none" strike="noStrike">
                <a:solidFill>
                  <a:schemeClr val="dk2"/>
                </a:solidFill>
                <a:latin typeface="Georgia"/>
                <a:ea typeface="Georgia"/>
                <a:cs typeface="Georgia"/>
                <a:sym typeface="Georgia"/>
              </a:rPr>
            </a:br>
            <a:r>
              <a:rPr b="0" i="0" lang="en-US" sz="6000" u="none" cap="none" strike="noStrike">
                <a:solidFill>
                  <a:schemeClr val="dk2"/>
                </a:solidFill>
                <a:latin typeface="Georgia"/>
                <a:ea typeface="Georgia"/>
                <a:cs typeface="Georgia"/>
                <a:sym typeface="Georgia"/>
              </a:rPr>
              <a:t>Have Landed!</a:t>
            </a:r>
          </a:p>
        </p:txBody>
      </p:sp>
      <p:pic>
        <p:nvPicPr>
          <p:cNvPr id="91" name="Shape 91"/>
          <p:cNvPicPr preferRelativeResize="0"/>
          <p:nvPr/>
        </p:nvPicPr>
        <p:blipFill rotWithShape="1">
          <a:blip r:embed="rId3">
            <a:alphaModFix/>
          </a:blip>
          <a:srcRect b="0" l="0" r="0" t="0"/>
          <a:stretch/>
        </p:blipFill>
        <p:spPr>
          <a:xfrm>
            <a:off x="2343000" y="2343000"/>
            <a:ext cx="5944200" cy="3843600"/>
          </a:xfrm>
          <a:prstGeom prst="rect">
            <a:avLst/>
          </a:prstGeom>
          <a:noFill/>
          <a:ln cap="sq" cmpd="thickThin" w="228600">
            <a:solidFill>
              <a:srgbClr val="000000"/>
            </a:solidFill>
            <a:prstDash val="solid"/>
            <a:miter lim="8000"/>
            <a:headEnd len="med" w="med" type="none"/>
            <a:tailEnd len="med" w="med"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228600" y="1524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Georgia"/>
              <a:buNone/>
            </a:pPr>
            <a:r>
              <a:rPr b="0" i="0" lang="en-US" sz="4600" u="none" cap="none" strike="noStrike">
                <a:solidFill>
                  <a:schemeClr val="dk2"/>
                </a:solidFill>
                <a:latin typeface="Georgia"/>
                <a:ea typeface="Georgia"/>
                <a:cs typeface="Georgia"/>
                <a:sym typeface="Georgia"/>
              </a:rPr>
              <a:t>Jamestown (2)</a:t>
            </a:r>
          </a:p>
        </p:txBody>
      </p:sp>
      <p:sp>
        <p:nvSpPr>
          <p:cNvPr id="158" name="Shape 158"/>
          <p:cNvSpPr txBox="1"/>
          <p:nvPr>
            <p:ph idx="1" type="body"/>
          </p:nvPr>
        </p:nvSpPr>
        <p:spPr>
          <a:xfrm>
            <a:off x="152400" y="1143000"/>
            <a:ext cx="8153399" cy="3276600"/>
          </a:xfrm>
          <a:prstGeom prst="rect">
            <a:avLst/>
          </a:prstGeom>
          <a:noFill/>
          <a:ln>
            <a:noFill/>
          </a:ln>
        </p:spPr>
        <p:txBody>
          <a:bodyPr anchorCtr="0" anchor="t" bIns="45700" lIns="91425" rIns="91425" tIns="45700">
            <a:noAutofit/>
          </a:bodyPr>
          <a:lstStyle/>
          <a:p>
            <a:pPr indent="-228600" lvl="0" marL="342900" marR="0" rtl="0" algn="l">
              <a:lnSpc>
                <a:spcPct val="100000"/>
              </a:lnSpc>
              <a:spcBef>
                <a:spcPts val="0"/>
              </a:spcBef>
              <a:spcAft>
                <a:spcPts val="0"/>
              </a:spcAft>
              <a:buClr>
                <a:schemeClr val="accent1"/>
              </a:buClr>
              <a:buSzPct val="100000"/>
              <a:buFont typeface="Arial"/>
              <a:buChar char="•"/>
            </a:pPr>
            <a:r>
              <a:rPr b="0" i="0" lang="en-US" sz="2400" u="none" cap="none" strike="noStrike">
                <a:solidFill>
                  <a:schemeClr val="dk1"/>
                </a:solidFill>
                <a:latin typeface="Georgia"/>
                <a:ea typeface="Georgia"/>
                <a:cs typeface="Georgia"/>
                <a:sym typeface="Georgia"/>
              </a:rPr>
              <a:t>the “starving time”</a:t>
            </a:r>
            <a:r>
              <a:rPr lang="en-US"/>
              <a:t> (1609)</a:t>
            </a:r>
          </a:p>
          <a:p>
            <a:pPr indent="-233362" lvl="1" marL="639762" marR="0" rtl="0" algn="l">
              <a:lnSpc>
                <a:spcPct val="100000"/>
              </a:lnSpc>
              <a:spcBef>
                <a:spcPts val="400"/>
              </a:spcBef>
              <a:spcAft>
                <a:spcPts val="0"/>
              </a:spcAft>
              <a:buClr>
                <a:schemeClr val="accent2"/>
              </a:buClr>
              <a:buSzPct val="100000"/>
              <a:buFont typeface="Georgia"/>
              <a:buChar char="•"/>
            </a:pPr>
            <a:r>
              <a:rPr lang="en-US" sz="2000">
                <a:latin typeface="Georgia"/>
                <a:ea typeface="Georgia"/>
                <a:cs typeface="Georgia"/>
                <a:sym typeface="Georgia"/>
              </a:rPr>
              <a:t>Faced a drought, limited crops</a:t>
            </a:r>
          </a:p>
          <a:p>
            <a:pPr indent="-233362" lvl="1" marL="639762" marR="0" rtl="0" algn="l">
              <a:lnSpc>
                <a:spcPct val="100000"/>
              </a:lnSpc>
              <a:spcBef>
                <a:spcPts val="400"/>
              </a:spcBef>
              <a:spcAft>
                <a:spcPts val="0"/>
              </a:spcAft>
              <a:buClr>
                <a:schemeClr val="accent2"/>
              </a:buClr>
              <a:buSzPct val="100000"/>
              <a:buFont typeface="Georgia"/>
              <a:buChar char="•"/>
            </a:pPr>
            <a:r>
              <a:rPr lang="en-US" sz="2000">
                <a:latin typeface="Georgia"/>
                <a:ea typeface="Georgia"/>
                <a:cs typeface="Georgia"/>
                <a:sym typeface="Georgia"/>
              </a:rPr>
              <a:t>Only 60 survivors</a:t>
            </a:r>
          </a:p>
          <a:p>
            <a:pPr indent="0" lvl="0" marL="0" marR="0" rtl="0" algn="l">
              <a:lnSpc>
                <a:spcPct val="100000"/>
              </a:lnSpc>
              <a:spcBef>
                <a:spcPts val="480"/>
              </a:spcBef>
              <a:spcAft>
                <a:spcPts val="0"/>
              </a:spcAft>
              <a:buNone/>
            </a:pPr>
            <a:r>
              <a:t/>
            </a:r>
            <a:endParaRPr/>
          </a:p>
        </p:txBody>
      </p:sp>
      <p:pic>
        <p:nvPicPr>
          <p:cNvPr id="159" name="Shape 159"/>
          <p:cNvPicPr preferRelativeResize="0"/>
          <p:nvPr/>
        </p:nvPicPr>
        <p:blipFill rotWithShape="1">
          <a:blip r:embed="rId3">
            <a:alphaModFix/>
          </a:blip>
          <a:srcRect b="0" l="0" r="0" t="0"/>
          <a:stretch/>
        </p:blipFill>
        <p:spPr>
          <a:xfrm>
            <a:off x="3048000" y="2719249"/>
            <a:ext cx="5357700" cy="3700500"/>
          </a:xfrm>
          <a:prstGeom prst="rect">
            <a:avLst/>
          </a:prstGeom>
          <a:noFill/>
          <a:ln cap="sq" cmpd="thickThin" w="228600">
            <a:solidFill>
              <a:schemeClr val="accent1"/>
            </a:solidFill>
            <a:prstDash val="solid"/>
            <a:miter lim="8000"/>
            <a:headEnd len="med" w="med" type="none"/>
            <a:tailEnd len="med" w="med"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Georgia"/>
              <a:buNone/>
            </a:pPr>
            <a:r>
              <a:rPr b="0" i="0" lang="en-US" sz="4600" u="none" cap="none" strike="noStrike">
                <a:solidFill>
                  <a:schemeClr val="dk2"/>
                </a:solidFill>
                <a:latin typeface="Georgia"/>
                <a:ea typeface="Georgia"/>
                <a:cs typeface="Georgia"/>
                <a:sym typeface="Georgia"/>
              </a:rPr>
              <a:t>Then What?</a:t>
            </a:r>
          </a:p>
        </p:txBody>
      </p:sp>
      <p:sp>
        <p:nvSpPr>
          <p:cNvPr id="165" name="Shape 165"/>
          <p:cNvSpPr txBox="1"/>
          <p:nvPr>
            <p:ph idx="1" type="body"/>
          </p:nvPr>
        </p:nvSpPr>
        <p:spPr>
          <a:xfrm>
            <a:off x="152400" y="1978025"/>
            <a:ext cx="5181600" cy="2590800"/>
          </a:xfrm>
          <a:prstGeom prst="rect">
            <a:avLst/>
          </a:prstGeom>
          <a:noFill/>
          <a:ln>
            <a:noFill/>
          </a:ln>
        </p:spPr>
        <p:txBody>
          <a:bodyPr anchorCtr="0" anchor="t" bIns="45700" lIns="91425" rIns="91425" tIns="45700">
            <a:noAutofit/>
          </a:bodyPr>
          <a:lstStyle/>
          <a:p>
            <a:pPr indent="-228600" lvl="0" marL="342900" marR="0" rtl="0" algn="l">
              <a:lnSpc>
                <a:spcPct val="100000"/>
              </a:lnSpc>
              <a:spcBef>
                <a:spcPts val="0"/>
              </a:spcBef>
              <a:spcAft>
                <a:spcPts val="0"/>
              </a:spcAft>
              <a:buClr>
                <a:schemeClr val="accent1"/>
              </a:buClr>
              <a:buSzPct val="100000"/>
              <a:buFont typeface="Arial"/>
              <a:buChar char="•"/>
            </a:pPr>
            <a:r>
              <a:rPr lang="en-US">
                <a:latin typeface="Georgia"/>
                <a:ea typeface="Georgia"/>
                <a:cs typeface="Georgia"/>
                <a:sym typeface="Georgia"/>
              </a:rPr>
              <a:t>Jamestown &amp; Virginia struggles until tobacco</a:t>
            </a:r>
          </a:p>
          <a:p>
            <a:pPr indent="-228600" lvl="0" marL="342900" marR="0" rtl="0" algn="l">
              <a:lnSpc>
                <a:spcPct val="100000"/>
              </a:lnSpc>
              <a:spcBef>
                <a:spcPts val="440"/>
              </a:spcBef>
              <a:spcAft>
                <a:spcPts val="0"/>
              </a:spcAft>
              <a:buClr>
                <a:schemeClr val="accent1"/>
              </a:buClr>
              <a:buSzPct val="100000"/>
              <a:buFont typeface="Arial"/>
              <a:buChar char="•"/>
            </a:pPr>
            <a:r>
              <a:rPr b="0" i="0" lang="en-US" sz="2200" u="none" cap="none" strike="noStrike">
                <a:solidFill>
                  <a:schemeClr val="dk1"/>
                </a:solidFill>
                <a:latin typeface="Georgia"/>
                <a:ea typeface="Georgia"/>
                <a:cs typeface="Georgia"/>
                <a:sym typeface="Georgia"/>
              </a:rPr>
              <a:t>John Rolfe </a:t>
            </a:r>
            <a:r>
              <a:rPr lang="en-US">
                <a:latin typeface="Georgia"/>
                <a:ea typeface="Georgia"/>
                <a:cs typeface="Georgia"/>
                <a:sym typeface="Georgia"/>
              </a:rPr>
              <a:t>plants tobacco in Virginia</a:t>
            </a:r>
          </a:p>
          <a:p>
            <a:pPr indent="-233362" lvl="1" marL="639762" marR="0" rtl="0" algn="l">
              <a:lnSpc>
                <a:spcPct val="100000"/>
              </a:lnSpc>
              <a:spcBef>
                <a:spcPts val="560"/>
              </a:spcBef>
              <a:spcAft>
                <a:spcPts val="0"/>
              </a:spcAft>
              <a:buClr>
                <a:schemeClr val="accent2"/>
              </a:buClr>
              <a:buSzPct val="100000"/>
              <a:buFont typeface="Arial"/>
              <a:buChar char="•"/>
            </a:pPr>
            <a:r>
              <a:rPr b="1" lang="en-US" sz="2800">
                <a:solidFill>
                  <a:srgbClr val="0000FF"/>
                </a:solidFill>
                <a:latin typeface="Georgia"/>
                <a:ea typeface="Georgia"/>
                <a:cs typeface="Georgia"/>
                <a:sym typeface="Georgia"/>
              </a:rPr>
              <a:t>Cash crop</a:t>
            </a:r>
            <a:r>
              <a:rPr lang="en-US" sz="2800">
                <a:latin typeface="Georgia"/>
                <a:ea typeface="Georgia"/>
                <a:cs typeface="Georgia"/>
                <a:sym typeface="Georgia"/>
              </a:rPr>
              <a:t>: a plant that is grown for sale, not used by farmer</a:t>
            </a:r>
          </a:p>
          <a:p>
            <a:pPr lvl="2" marR="0" rtl="0" algn="l">
              <a:lnSpc>
                <a:spcPct val="100000"/>
              </a:lnSpc>
              <a:spcBef>
                <a:spcPts val="560"/>
              </a:spcBef>
              <a:spcAft>
                <a:spcPts val="0"/>
              </a:spcAft>
              <a:buSzPct val="100000"/>
              <a:buFont typeface="Georgia"/>
            </a:pPr>
            <a:r>
              <a:rPr lang="en-US" sz="2800">
                <a:latin typeface="Georgia"/>
                <a:ea typeface="Georgia"/>
                <a:cs typeface="Georgia"/>
                <a:sym typeface="Georgia"/>
              </a:rPr>
              <a:t>Known as green gold </a:t>
            </a:r>
          </a:p>
        </p:txBody>
      </p:sp>
      <p:pic>
        <p:nvPicPr>
          <p:cNvPr descr="300px-Ripe_tobacco_leaf_3037" id="166" name="Shape 166"/>
          <p:cNvPicPr preferRelativeResize="0"/>
          <p:nvPr/>
        </p:nvPicPr>
        <p:blipFill rotWithShape="1">
          <a:blip r:embed="rId3">
            <a:alphaModFix/>
          </a:blip>
          <a:srcRect b="0" l="0" r="0" t="0"/>
          <a:stretch/>
        </p:blipFill>
        <p:spPr>
          <a:xfrm>
            <a:off x="6392624" y="1828550"/>
            <a:ext cx="1865999" cy="3833700"/>
          </a:xfrm>
          <a:prstGeom prst="roundRect">
            <a:avLst>
              <a:gd fmla="val 11111" name="adj"/>
            </a:avLst>
          </a:prstGeom>
          <a:noFill/>
          <a:ln cap="rnd" cmpd="sng" w="190500">
            <a:solidFill>
              <a:schemeClr val="accent1"/>
            </a:solidFill>
            <a:prstDash val="solid"/>
            <a:round/>
            <a:headEnd len="med" w="med" type="none"/>
            <a:tailEnd len="med" w="med" type="none"/>
          </a:ln>
          <a:effectLst>
            <a:outerShdw blurRad="101599" rotWithShape="0" algn="tl" dir="7200000" dist="50800">
              <a:srgbClr val="000000">
                <a:alpha val="44705"/>
              </a:srgbClr>
            </a:outerShdw>
          </a:effectLst>
        </p:spPr>
      </p:pic>
      <p:sp>
        <p:nvSpPr>
          <p:cNvPr id="167" name="Shape 167"/>
          <p:cNvSpPr txBox="1"/>
          <p:nvPr/>
        </p:nvSpPr>
        <p:spPr>
          <a:xfrm>
            <a:off x="3771900" y="608012"/>
            <a:ext cx="3581399" cy="1016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Georgia"/>
              <a:buNone/>
            </a:pPr>
            <a:r>
              <a:rPr b="0" i="1" lang="en-US" sz="6000" u="none">
                <a:solidFill>
                  <a:schemeClr val="dk1"/>
                </a:solidFill>
                <a:latin typeface="Georgia"/>
                <a:ea typeface="Georgia"/>
                <a:cs typeface="Georgia"/>
                <a:sym typeface="Georgia"/>
              </a:rPr>
              <a:t>Tobacco</a:t>
            </a:r>
          </a:p>
        </p:txBody>
      </p:sp>
      <p:pic>
        <p:nvPicPr>
          <p:cNvPr descr="http://virginiaplaces.org/ggs380/graphics/tobaccohaul.jpg" id="168" name="Shape 168"/>
          <p:cNvPicPr preferRelativeResize="0"/>
          <p:nvPr/>
        </p:nvPicPr>
        <p:blipFill rotWithShape="1">
          <a:blip r:embed="rId4">
            <a:alphaModFix/>
          </a:blip>
          <a:srcRect b="0" l="0" r="0" t="0"/>
          <a:stretch/>
        </p:blipFill>
        <p:spPr>
          <a:xfrm>
            <a:off x="1466225" y="5239225"/>
            <a:ext cx="3780900" cy="1533300"/>
          </a:xfrm>
          <a:prstGeom prst="roundRect">
            <a:avLst>
              <a:gd fmla="val 4167" name="adj"/>
            </a:avLst>
          </a:prstGeom>
          <a:solidFill>
            <a:srgbClr val="FFFFFF"/>
          </a:solidFill>
          <a:ln cap="sq" cmpd="sng" w="76200">
            <a:solidFill>
              <a:srgbClr val="3A2C23"/>
            </a:solidFill>
            <a:prstDash val="solid"/>
            <a:miter lim="8000"/>
            <a:headEnd len="med" w="med" type="none"/>
            <a:tailEnd len="med" w="med" type="none"/>
          </a:ln>
          <a:effectLst>
            <a:reflection blurRad="0" dir="5400000" dist="5000" endA="0" endPos="28000" kx="0" rotWithShape="0" algn="bl" stA="28000" stPos="0" sy="-100000" ky="0"/>
          </a:effectLst>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274637"/>
            <a:ext cx="7620000" cy="1143000"/>
          </a:xfrm>
          <a:prstGeom prst="rect">
            <a:avLst/>
          </a:prstGeom>
        </p:spPr>
        <p:txBody>
          <a:bodyPr anchorCtr="0" anchor="ctr" bIns="91425" lIns="91425" rIns="91425" tIns="91425">
            <a:noAutofit/>
          </a:bodyPr>
          <a:lstStyle/>
          <a:p>
            <a:pPr lvl="0">
              <a:spcBef>
                <a:spcPts val="0"/>
              </a:spcBef>
              <a:buNone/>
            </a:pPr>
            <a:r>
              <a:rPr lang="en-US"/>
              <a:t>Tobacco </a:t>
            </a:r>
          </a:p>
        </p:txBody>
      </p:sp>
      <p:sp>
        <p:nvSpPr>
          <p:cNvPr id="175" name="Shape 175"/>
          <p:cNvSpPr txBox="1"/>
          <p:nvPr>
            <p:ph idx="1" type="body"/>
          </p:nvPr>
        </p:nvSpPr>
        <p:spPr>
          <a:xfrm>
            <a:off x="457200" y="1600200"/>
            <a:ext cx="7620000" cy="4800600"/>
          </a:xfrm>
          <a:prstGeom prst="rect">
            <a:avLst/>
          </a:prstGeom>
        </p:spPr>
        <p:txBody>
          <a:bodyPr anchorCtr="0" anchor="t" bIns="91425" lIns="91425" rIns="91425" tIns="91425">
            <a:noAutofit/>
          </a:bodyPr>
          <a:lstStyle/>
          <a:p>
            <a:pPr indent="-419100" lvl="0" marL="457200" rtl="0">
              <a:spcBef>
                <a:spcPts val="0"/>
              </a:spcBef>
              <a:buSzPct val="100000"/>
            </a:pPr>
            <a:r>
              <a:rPr lang="en-US" sz="3000"/>
              <a:t>By 1619 tobacco became the biggest cash crop</a:t>
            </a:r>
          </a:p>
          <a:p>
            <a:pPr indent="-419100" lvl="0" marL="457200" rtl="0">
              <a:spcBef>
                <a:spcPts val="0"/>
              </a:spcBef>
              <a:buSzPct val="100000"/>
            </a:pPr>
            <a:r>
              <a:rPr lang="en-US" sz="3000"/>
              <a:t>Tobacco led to </a:t>
            </a:r>
            <a:r>
              <a:rPr lang="en-US" sz="3000"/>
              <a:t>physical</a:t>
            </a:r>
            <a:r>
              <a:rPr lang="en-US" sz="3000"/>
              <a:t> expansion</a:t>
            </a:r>
          </a:p>
          <a:p>
            <a:pPr indent="-419100" lvl="1" marL="914400" rtl="0">
              <a:spcBef>
                <a:spcPts val="0"/>
              </a:spcBef>
              <a:buSzPct val="100000"/>
            </a:pPr>
            <a:r>
              <a:rPr lang="en-US" sz="3000"/>
              <a:t>Land could only support tobacco 2-3 years</a:t>
            </a:r>
          </a:p>
          <a:p>
            <a:pPr indent="-419100" lvl="1" marL="914400" rtl="0">
              <a:spcBef>
                <a:spcPts val="0"/>
              </a:spcBef>
              <a:buSzPct val="100000"/>
            </a:pPr>
            <a:r>
              <a:rPr lang="en-US" sz="3000"/>
              <a:t>Settlers needed more land </a:t>
            </a:r>
          </a:p>
          <a:p>
            <a:pPr indent="-419100" lvl="0" marL="457200">
              <a:spcBef>
                <a:spcPts val="0"/>
              </a:spcBef>
              <a:buSzPct val="100000"/>
            </a:pPr>
            <a:r>
              <a:rPr lang="en-US" sz="3000"/>
              <a:t>Tobacco would support the colony for 200 years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274637"/>
            <a:ext cx="7620000" cy="1143000"/>
          </a:xfrm>
          <a:prstGeom prst="rect">
            <a:avLst/>
          </a:prstGeom>
        </p:spPr>
        <p:txBody>
          <a:bodyPr anchorCtr="0" anchor="ctr" bIns="91425" lIns="91425" rIns="91425" tIns="91425">
            <a:noAutofit/>
          </a:bodyPr>
          <a:lstStyle/>
          <a:p>
            <a:pPr lvl="0">
              <a:spcBef>
                <a:spcPts val="0"/>
              </a:spcBef>
              <a:buNone/>
            </a:pPr>
            <a:r>
              <a:rPr lang="en-US"/>
              <a:t>Virginia Expands</a:t>
            </a:r>
          </a:p>
        </p:txBody>
      </p:sp>
      <p:sp>
        <p:nvSpPr>
          <p:cNvPr id="182" name="Shape 182"/>
          <p:cNvSpPr txBox="1"/>
          <p:nvPr>
            <p:ph idx="1" type="body"/>
          </p:nvPr>
        </p:nvSpPr>
        <p:spPr>
          <a:xfrm>
            <a:off x="141475" y="1364400"/>
            <a:ext cx="5482800" cy="4129200"/>
          </a:xfrm>
          <a:prstGeom prst="rect">
            <a:avLst/>
          </a:prstGeom>
        </p:spPr>
        <p:txBody>
          <a:bodyPr anchorCtr="0" anchor="t" bIns="91425" lIns="91425" rIns="91425" tIns="91425">
            <a:noAutofit/>
          </a:bodyPr>
          <a:lstStyle/>
          <a:p>
            <a:pPr indent="-419100" lvl="0" marL="457200" marR="0" rtl="0" algn="l">
              <a:lnSpc>
                <a:spcPct val="100000"/>
              </a:lnSpc>
              <a:spcBef>
                <a:spcPts val="440"/>
              </a:spcBef>
              <a:spcAft>
                <a:spcPts val="0"/>
              </a:spcAft>
              <a:buClr>
                <a:schemeClr val="accent1"/>
              </a:buClr>
              <a:buSzPct val="100000"/>
              <a:buFont typeface="Arial"/>
            </a:pPr>
            <a:r>
              <a:rPr lang="en-US" sz="3000"/>
              <a:t>More people wanted to come to Virginia </a:t>
            </a:r>
          </a:p>
          <a:p>
            <a:pPr indent="-419100" lvl="1" marL="914400" marR="0" rtl="0" algn="l">
              <a:lnSpc>
                <a:spcPct val="100000"/>
              </a:lnSpc>
              <a:spcBef>
                <a:spcPts val="440"/>
              </a:spcBef>
              <a:spcAft>
                <a:spcPts val="0"/>
              </a:spcAft>
              <a:buSzPct val="100000"/>
            </a:pPr>
            <a:r>
              <a:rPr lang="en-US" sz="3000"/>
              <a:t>Many can’t afford the trip</a:t>
            </a:r>
          </a:p>
          <a:p>
            <a:pPr indent="-419100" lvl="1" marL="914400" marR="0" rtl="0" algn="l">
              <a:lnSpc>
                <a:spcPct val="100000"/>
              </a:lnSpc>
              <a:spcBef>
                <a:spcPts val="440"/>
              </a:spcBef>
              <a:spcAft>
                <a:spcPts val="0"/>
              </a:spcAft>
              <a:buSzPct val="100000"/>
            </a:pPr>
            <a:r>
              <a:rPr lang="en-US" sz="3000"/>
              <a:t>Sign agreements with tobaccos planters</a:t>
            </a:r>
          </a:p>
          <a:p>
            <a:pPr indent="-419100" lvl="2" marL="1371600" marR="0" rtl="0" algn="l">
              <a:lnSpc>
                <a:spcPct val="100000"/>
              </a:lnSpc>
              <a:spcBef>
                <a:spcPts val="440"/>
              </a:spcBef>
              <a:spcAft>
                <a:spcPts val="0"/>
              </a:spcAft>
              <a:buSzPct val="100000"/>
            </a:pPr>
            <a:r>
              <a:rPr lang="en-US" sz="3000"/>
              <a:t>Tobacco farmers paid for trip in exchange for service</a:t>
            </a:r>
          </a:p>
          <a:p>
            <a:pPr indent="-419100" lvl="3" marL="1828800" marR="0" rtl="0" algn="l">
              <a:lnSpc>
                <a:spcPct val="100000"/>
              </a:lnSpc>
              <a:spcBef>
                <a:spcPts val="440"/>
              </a:spcBef>
              <a:spcAft>
                <a:spcPts val="0"/>
              </a:spcAft>
              <a:buClr>
                <a:srgbClr val="4A86E8"/>
              </a:buClr>
              <a:buSzPct val="100000"/>
            </a:pPr>
            <a:r>
              <a:rPr b="1" lang="en-US" sz="3000">
                <a:solidFill>
                  <a:srgbClr val="4A86E8"/>
                </a:solidFill>
              </a:rPr>
              <a:t>Indentured</a:t>
            </a:r>
            <a:r>
              <a:rPr b="1" lang="en-US" sz="3000">
                <a:solidFill>
                  <a:srgbClr val="4A86E8"/>
                </a:solidFill>
              </a:rPr>
              <a:t> servants </a:t>
            </a:r>
            <a:r>
              <a:rPr lang="en-US" sz="3000">
                <a:solidFill>
                  <a:srgbClr val="000000"/>
                </a:solidFill>
              </a:rPr>
              <a:t>became popular in Virginia</a:t>
            </a:r>
          </a:p>
          <a:p>
            <a:pPr indent="0" lvl="0" marL="1371600" marR="0" rtl="0" algn="l">
              <a:lnSpc>
                <a:spcPct val="100000"/>
              </a:lnSpc>
              <a:spcBef>
                <a:spcPts val="440"/>
              </a:spcBef>
              <a:spcAft>
                <a:spcPts val="0"/>
              </a:spcAft>
              <a:buNone/>
            </a:pPr>
            <a:r>
              <a:t/>
            </a:r>
            <a:endParaRPr sz="3000">
              <a:solidFill>
                <a:srgbClr val="000000"/>
              </a:solidFill>
            </a:endParaRPr>
          </a:p>
        </p:txBody>
      </p:sp>
      <p:pic>
        <p:nvPicPr>
          <p:cNvPr descr="download.jpg" id="183" name="Shape 183"/>
          <p:cNvPicPr preferRelativeResize="0"/>
          <p:nvPr/>
        </p:nvPicPr>
        <p:blipFill>
          <a:blip r:embed="rId3">
            <a:alphaModFix/>
          </a:blip>
          <a:stretch>
            <a:fillRect/>
          </a:stretch>
        </p:blipFill>
        <p:spPr>
          <a:xfrm>
            <a:off x="5624275" y="3544200"/>
            <a:ext cx="3331049" cy="3132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Georgia"/>
              <a:buNone/>
            </a:pPr>
            <a:r>
              <a:rPr lang="en-US">
                <a:latin typeface="Georgia"/>
                <a:ea typeface="Georgia"/>
                <a:cs typeface="Georgia"/>
                <a:sym typeface="Georgia"/>
              </a:rPr>
              <a:t>Separatists </a:t>
            </a:r>
          </a:p>
        </p:txBody>
      </p:sp>
      <p:sp>
        <p:nvSpPr>
          <p:cNvPr id="189" name="Shape 189"/>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419100" lvl="0" marL="457200" marR="0" rtl="0" algn="l">
              <a:lnSpc>
                <a:spcPct val="100000"/>
              </a:lnSpc>
              <a:spcBef>
                <a:spcPts val="0"/>
              </a:spcBef>
              <a:spcAft>
                <a:spcPts val="0"/>
              </a:spcAft>
              <a:buClr>
                <a:srgbClr val="000000"/>
              </a:buClr>
              <a:buSzPct val="100000"/>
              <a:buFont typeface="Georgia"/>
            </a:pPr>
            <a:r>
              <a:rPr lang="en-US" sz="3000">
                <a:solidFill>
                  <a:srgbClr val="000000"/>
                </a:solidFill>
                <a:latin typeface="Georgia"/>
                <a:ea typeface="Georgia"/>
                <a:cs typeface="Georgia"/>
                <a:sym typeface="Georgia"/>
              </a:rPr>
              <a:t>1500s religious leaders break away from Roman Catholic Church</a:t>
            </a:r>
          </a:p>
          <a:p>
            <a:pPr indent="-419100" lvl="1" marL="914400" marR="0" rtl="0" algn="l">
              <a:lnSpc>
                <a:spcPct val="100000"/>
              </a:lnSpc>
              <a:spcBef>
                <a:spcPts val="0"/>
              </a:spcBef>
              <a:spcAft>
                <a:spcPts val="0"/>
              </a:spcAft>
              <a:buClr>
                <a:srgbClr val="000000"/>
              </a:buClr>
              <a:buSzPct val="100000"/>
              <a:buFont typeface="Georgia"/>
            </a:pPr>
            <a:r>
              <a:rPr lang="en-US" sz="3000">
                <a:solidFill>
                  <a:srgbClr val="000000"/>
                </a:solidFill>
                <a:latin typeface="Georgia"/>
                <a:ea typeface="Georgia"/>
                <a:cs typeface="Georgia"/>
                <a:sym typeface="Georgia"/>
              </a:rPr>
              <a:t>Church of England created</a:t>
            </a:r>
          </a:p>
          <a:p>
            <a:pPr indent="-419100" lvl="2" marL="1371600" marR="0" rtl="0" algn="l">
              <a:lnSpc>
                <a:spcPct val="100000"/>
              </a:lnSpc>
              <a:spcBef>
                <a:spcPts val="0"/>
              </a:spcBef>
              <a:spcAft>
                <a:spcPts val="0"/>
              </a:spcAft>
              <a:buClr>
                <a:srgbClr val="000000"/>
              </a:buClr>
              <a:buSzPct val="100000"/>
              <a:buFont typeface="Georgia"/>
            </a:pPr>
            <a:r>
              <a:rPr lang="en-US" sz="3000">
                <a:solidFill>
                  <a:srgbClr val="000000"/>
                </a:solidFill>
                <a:latin typeface="Georgia"/>
                <a:ea typeface="Georgia"/>
                <a:cs typeface="Georgia"/>
                <a:sym typeface="Georgia"/>
              </a:rPr>
              <a:t>Separatists believed it was too similar</a:t>
            </a:r>
          </a:p>
          <a:p>
            <a:pPr indent="-419100" lvl="3" marL="1828800" marR="0" rtl="0" algn="l">
              <a:lnSpc>
                <a:spcPct val="100000"/>
              </a:lnSpc>
              <a:spcBef>
                <a:spcPts val="0"/>
              </a:spcBef>
              <a:spcAft>
                <a:spcPts val="0"/>
              </a:spcAft>
              <a:buClr>
                <a:srgbClr val="000000"/>
              </a:buClr>
              <a:buSzPct val="100000"/>
              <a:buFont typeface="Georgia"/>
            </a:pPr>
            <a:r>
              <a:rPr lang="en-US" sz="3000">
                <a:solidFill>
                  <a:srgbClr val="000000"/>
                </a:solidFill>
                <a:latin typeface="Georgia"/>
                <a:ea typeface="Georgia"/>
                <a:cs typeface="Georgia"/>
                <a:sym typeface="Georgia"/>
              </a:rPr>
              <a:t>Break away from Church of England</a:t>
            </a:r>
          </a:p>
          <a:p>
            <a:pPr indent="0" lvl="0" marL="0" marR="0" rtl="0" algn="l">
              <a:lnSpc>
                <a:spcPct val="100000"/>
              </a:lnSpc>
              <a:spcBef>
                <a:spcPts val="0"/>
              </a:spcBef>
              <a:spcAft>
                <a:spcPts val="0"/>
              </a:spcAft>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457200" y="274637"/>
            <a:ext cx="7620000" cy="1143000"/>
          </a:xfrm>
          <a:prstGeom prst="rect">
            <a:avLst/>
          </a:prstGeom>
        </p:spPr>
        <p:txBody>
          <a:bodyPr anchorCtr="0" anchor="ctr" bIns="91425" lIns="91425" rIns="91425" tIns="91425">
            <a:noAutofit/>
          </a:bodyPr>
          <a:lstStyle/>
          <a:p>
            <a:pPr lvl="0">
              <a:spcBef>
                <a:spcPts val="0"/>
              </a:spcBef>
              <a:buNone/>
            </a:pPr>
            <a:r>
              <a:rPr lang="en-US"/>
              <a:t>Pilgrims</a:t>
            </a:r>
          </a:p>
        </p:txBody>
      </p:sp>
      <p:sp>
        <p:nvSpPr>
          <p:cNvPr id="196" name="Shape 196"/>
          <p:cNvSpPr txBox="1"/>
          <p:nvPr>
            <p:ph idx="1" type="body"/>
          </p:nvPr>
        </p:nvSpPr>
        <p:spPr>
          <a:xfrm>
            <a:off x="457200" y="1270000"/>
            <a:ext cx="7620000" cy="5130900"/>
          </a:xfrm>
          <a:prstGeom prst="rect">
            <a:avLst/>
          </a:prstGeom>
        </p:spPr>
        <p:txBody>
          <a:bodyPr anchorCtr="0" anchor="t" bIns="91425" lIns="91425" rIns="91425" tIns="91425">
            <a:noAutofit/>
          </a:bodyPr>
          <a:lstStyle/>
          <a:p>
            <a:pPr indent="0" lvl="0" marL="0">
              <a:spcBef>
                <a:spcPts val="0"/>
              </a:spcBef>
              <a:buNone/>
            </a:pPr>
            <a:r>
              <a:t/>
            </a:r>
            <a:endParaRPr sz="2400"/>
          </a:p>
          <a:p>
            <a:pPr lvl="0">
              <a:spcBef>
                <a:spcPts val="0"/>
              </a:spcBef>
              <a:buSzPct val="100000"/>
            </a:pPr>
            <a:r>
              <a:rPr lang="en-US" sz="2400">
                <a:latin typeface="Georgia"/>
                <a:ea typeface="Georgia"/>
                <a:cs typeface="Georgia"/>
                <a:sym typeface="Georgia"/>
              </a:rPr>
              <a:t>Plymouth Colony, Massachusetts</a:t>
            </a:r>
          </a:p>
          <a:p>
            <a:pPr lvl="1">
              <a:spcBef>
                <a:spcPts val="0"/>
              </a:spcBef>
              <a:buClr>
                <a:schemeClr val="dk1"/>
              </a:buClr>
              <a:buSzPct val="100000"/>
            </a:pPr>
            <a:r>
              <a:rPr lang="en-US" sz="2400">
                <a:latin typeface="Georgia"/>
                <a:ea typeface="Georgia"/>
                <a:cs typeface="Georgia"/>
                <a:sym typeface="Georgia"/>
              </a:rPr>
              <a:t>2</a:t>
            </a:r>
            <a:r>
              <a:rPr baseline="30000" lang="en-US" sz="2400">
                <a:latin typeface="Georgia"/>
                <a:ea typeface="Georgia"/>
                <a:cs typeface="Georgia"/>
                <a:sym typeface="Georgia"/>
              </a:rPr>
              <a:t>nd</a:t>
            </a:r>
            <a:r>
              <a:rPr lang="en-US" sz="2400">
                <a:latin typeface="Georgia"/>
                <a:ea typeface="Georgia"/>
                <a:cs typeface="Georgia"/>
                <a:sym typeface="Georgia"/>
              </a:rPr>
              <a:t> Permanent English Settlement</a:t>
            </a:r>
          </a:p>
          <a:p>
            <a:pPr lvl="2">
              <a:spcBef>
                <a:spcPts val="0"/>
              </a:spcBef>
              <a:buClr>
                <a:schemeClr val="accent3"/>
              </a:buClr>
              <a:buSzPct val="100000"/>
              <a:buFont typeface="Georgia"/>
            </a:pPr>
            <a:r>
              <a:rPr lang="en-US" sz="2400">
                <a:latin typeface="Georgia"/>
                <a:ea typeface="Georgia"/>
                <a:cs typeface="Georgia"/>
                <a:sym typeface="Georgia"/>
              </a:rPr>
              <a:t>received permission from London Company</a:t>
            </a:r>
          </a:p>
          <a:p>
            <a:pPr lvl="0">
              <a:spcBef>
                <a:spcPts val="0"/>
              </a:spcBef>
              <a:buSzPct val="100000"/>
              <a:buFont typeface="Georgia"/>
            </a:pPr>
            <a:r>
              <a:rPr lang="en-US" sz="2400">
                <a:latin typeface="Georgia"/>
                <a:ea typeface="Georgia"/>
                <a:cs typeface="Georgia"/>
                <a:sym typeface="Georgia"/>
              </a:rPr>
              <a:t>Signed the Mayflower Compact</a:t>
            </a:r>
          </a:p>
          <a:p>
            <a:pPr lvl="1">
              <a:spcBef>
                <a:spcPts val="0"/>
              </a:spcBef>
              <a:buSzPct val="100000"/>
              <a:buFont typeface="Georgia"/>
            </a:pPr>
            <a:r>
              <a:rPr lang="en-US" sz="2400">
                <a:latin typeface="Georgia"/>
                <a:ea typeface="Georgia"/>
                <a:cs typeface="Georgia"/>
                <a:sym typeface="Georgia"/>
              </a:rPr>
              <a:t>First political document recognizing self-government </a:t>
            </a:r>
          </a:p>
          <a:p>
            <a:pPr lvl="0">
              <a:spcBef>
                <a:spcPts val="0"/>
              </a:spcBef>
              <a:buClr>
                <a:schemeClr val="dk1"/>
              </a:buClr>
              <a:buSzPct val="100000"/>
            </a:pPr>
            <a:r>
              <a:rPr lang="en-US" sz="2400">
                <a:latin typeface="Georgia"/>
                <a:ea typeface="Georgia"/>
                <a:cs typeface="Georgia"/>
                <a:sym typeface="Georgia"/>
              </a:rPr>
              <a:t>Barely survived first winter</a:t>
            </a:r>
          </a:p>
          <a:p>
            <a:pPr lvl="1">
              <a:spcBef>
                <a:spcPts val="0"/>
              </a:spcBef>
              <a:buClr>
                <a:schemeClr val="dk1"/>
              </a:buClr>
              <a:buSzPct val="100000"/>
            </a:pPr>
            <a:r>
              <a:rPr lang="en-US" sz="2400">
                <a:latin typeface="Georgia"/>
                <a:ea typeface="Georgia"/>
                <a:cs typeface="Georgia"/>
                <a:sym typeface="Georgia"/>
              </a:rPr>
              <a:t>Native tribes helped</a:t>
            </a:r>
          </a:p>
          <a:p>
            <a:pPr lvl="0">
              <a:spcBef>
                <a:spcPts val="0"/>
              </a:spcBef>
              <a:buNone/>
            </a:pPr>
            <a:r>
              <a:t/>
            </a:r>
            <a:endParaRPr/>
          </a:p>
        </p:txBody>
      </p:sp>
      <p:pic>
        <p:nvPicPr>
          <p:cNvPr descr="http://teachinghistory.org/files/ENewsletters/images/puritans.jpg" id="197" name="Shape 197"/>
          <p:cNvPicPr preferRelativeResize="0"/>
          <p:nvPr/>
        </p:nvPicPr>
        <p:blipFill rotWithShape="1">
          <a:blip r:embed="rId3">
            <a:alphaModFix/>
          </a:blip>
          <a:srcRect b="0" l="0" r="0" t="0"/>
          <a:stretch/>
        </p:blipFill>
        <p:spPr>
          <a:xfrm>
            <a:off x="4785550" y="4191025"/>
            <a:ext cx="3614700" cy="2398500"/>
          </a:xfrm>
          <a:prstGeom prst="rect">
            <a:avLst/>
          </a:prstGeom>
          <a:noFill/>
          <a:ln cap="sq" cmpd="sng" w="38100">
            <a:solidFill>
              <a:srgbClr val="A78470"/>
            </a:solidFill>
            <a:prstDash val="solid"/>
            <a:miter lim="8000"/>
            <a:headEnd len="med" w="med" type="none"/>
            <a:tailEnd len="med" w="med" type="none"/>
          </a:ln>
          <a:effectLst>
            <a:outerShdw blurRad="63500" dir="2700000" dist="38100">
              <a:srgbClr val="000000">
                <a:alpha val="4275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274637"/>
            <a:ext cx="7620000" cy="1143000"/>
          </a:xfrm>
          <a:prstGeom prst="rect">
            <a:avLst/>
          </a:prstGeom>
        </p:spPr>
        <p:txBody>
          <a:bodyPr anchorCtr="0" anchor="ctr" bIns="91425" lIns="91425" rIns="91425" tIns="91425">
            <a:noAutofit/>
          </a:bodyPr>
          <a:lstStyle/>
          <a:p>
            <a:pPr lvl="0">
              <a:spcBef>
                <a:spcPts val="0"/>
              </a:spcBef>
              <a:buNone/>
            </a:pPr>
            <a:r>
              <a:rPr lang="en-US"/>
              <a:t>Puritans</a:t>
            </a:r>
          </a:p>
        </p:txBody>
      </p:sp>
      <p:sp>
        <p:nvSpPr>
          <p:cNvPr id="204" name="Shape 204"/>
          <p:cNvSpPr txBox="1"/>
          <p:nvPr>
            <p:ph idx="1" type="body"/>
          </p:nvPr>
        </p:nvSpPr>
        <p:spPr>
          <a:xfrm>
            <a:off x="457199" y="1600200"/>
            <a:ext cx="6038100" cy="4800600"/>
          </a:xfrm>
          <a:prstGeom prst="rect">
            <a:avLst/>
          </a:prstGeom>
        </p:spPr>
        <p:txBody>
          <a:bodyPr anchorCtr="0" anchor="t" bIns="91425" lIns="91425" rIns="91425" tIns="91425">
            <a:noAutofit/>
          </a:bodyPr>
          <a:lstStyle/>
          <a:p>
            <a:pPr lvl="0" rtl="0">
              <a:spcBef>
                <a:spcPts val="0"/>
              </a:spcBef>
              <a:buSzPct val="100000"/>
            </a:pPr>
            <a:r>
              <a:rPr lang="en-US" sz="2400">
                <a:solidFill>
                  <a:srgbClr val="0000FF"/>
                </a:solidFill>
                <a:latin typeface="Georgia"/>
                <a:ea typeface="Georgia"/>
                <a:cs typeface="Georgia"/>
                <a:sym typeface="Georgia"/>
              </a:rPr>
              <a:t>Puritans</a:t>
            </a:r>
            <a:r>
              <a:rPr lang="en-US" sz="2400">
                <a:latin typeface="Georgia"/>
                <a:ea typeface="Georgia"/>
                <a:cs typeface="Georgia"/>
                <a:sym typeface="Georgia"/>
              </a:rPr>
              <a:t>-seeking religious freedom away from Church of England</a:t>
            </a:r>
          </a:p>
          <a:p>
            <a:pPr lvl="0" rtl="0">
              <a:spcBef>
                <a:spcPts val="0"/>
              </a:spcBef>
              <a:buSzPct val="100000"/>
            </a:pPr>
            <a:r>
              <a:rPr lang="en-US" sz="2400">
                <a:latin typeface="Georgia"/>
                <a:ea typeface="Georgia"/>
                <a:cs typeface="Georgia"/>
                <a:sym typeface="Georgia"/>
              </a:rPr>
              <a:t>Wanted to create a model new “pure” society </a:t>
            </a:r>
          </a:p>
          <a:p>
            <a:pPr lvl="0">
              <a:spcBef>
                <a:spcPts val="0"/>
              </a:spcBef>
              <a:buSzPct val="100000"/>
              <a:buFont typeface="Georgia"/>
            </a:pPr>
            <a:r>
              <a:rPr lang="en-US" sz="2400">
                <a:latin typeface="Georgia"/>
                <a:ea typeface="Georgia"/>
                <a:cs typeface="Georgia"/>
                <a:sym typeface="Georgia"/>
              </a:rPr>
              <a:t>Obtained a charter from King James</a:t>
            </a:r>
          </a:p>
          <a:p>
            <a:pPr lvl="1">
              <a:spcBef>
                <a:spcPts val="0"/>
              </a:spcBef>
              <a:buSzPct val="100000"/>
              <a:buFont typeface="Georgia"/>
            </a:pPr>
            <a:r>
              <a:rPr lang="en-US" sz="2400">
                <a:latin typeface="Georgia"/>
                <a:ea typeface="Georgia"/>
                <a:cs typeface="Georgia"/>
                <a:sym typeface="Georgia"/>
              </a:rPr>
              <a:t>Created the Massachusetts Bay Colony</a:t>
            </a:r>
          </a:p>
        </p:txBody>
      </p:sp>
      <p:pic>
        <p:nvPicPr>
          <p:cNvPr descr="puritan-divorce.jpg" id="205" name="Shape 205"/>
          <p:cNvPicPr preferRelativeResize="0"/>
          <p:nvPr/>
        </p:nvPicPr>
        <p:blipFill>
          <a:blip r:embed="rId3">
            <a:alphaModFix/>
          </a:blip>
          <a:stretch>
            <a:fillRect/>
          </a:stretch>
        </p:blipFill>
        <p:spPr>
          <a:xfrm rot="382462">
            <a:off x="6435800" y="1721325"/>
            <a:ext cx="2449274" cy="4800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73800" y="0"/>
            <a:ext cx="8396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Georgia"/>
              <a:buNone/>
            </a:pPr>
            <a:r>
              <a:rPr b="0" i="0" lang="en-US" sz="4500" u="none" cap="none" strike="noStrike">
                <a:solidFill>
                  <a:schemeClr val="dk2"/>
                </a:solidFill>
                <a:latin typeface="Georgia"/>
                <a:ea typeface="Georgia"/>
                <a:cs typeface="Georgia"/>
                <a:sym typeface="Georgia"/>
              </a:rPr>
              <a:t>Massachusetts Bay Settlement</a:t>
            </a:r>
          </a:p>
        </p:txBody>
      </p:sp>
      <p:sp>
        <p:nvSpPr>
          <p:cNvPr id="211" name="Shape 211"/>
          <p:cNvSpPr txBox="1"/>
          <p:nvPr>
            <p:ph idx="1" type="body"/>
          </p:nvPr>
        </p:nvSpPr>
        <p:spPr>
          <a:xfrm>
            <a:off x="132950" y="1052300"/>
            <a:ext cx="5055900" cy="4991100"/>
          </a:xfrm>
          <a:prstGeom prst="rect">
            <a:avLst/>
          </a:prstGeom>
          <a:noFill/>
          <a:ln>
            <a:noFill/>
          </a:ln>
        </p:spPr>
        <p:txBody>
          <a:bodyPr anchorCtr="0" anchor="t" bIns="45700" lIns="91425" rIns="91425" tIns="45700">
            <a:noAutofit/>
          </a:bodyPr>
          <a:lstStyle/>
          <a:p>
            <a:pPr indent="-241300" lvl="0" marL="342900" marR="0" rtl="0" algn="l">
              <a:lnSpc>
                <a:spcPct val="100000"/>
              </a:lnSpc>
              <a:spcBef>
                <a:spcPts val="0"/>
              </a:spcBef>
              <a:spcAft>
                <a:spcPts val="0"/>
              </a:spcAft>
              <a:buClr>
                <a:schemeClr val="accent1"/>
              </a:buClr>
              <a:buSzPct val="100000"/>
              <a:buFont typeface="Arial"/>
              <a:buChar char="•"/>
            </a:pPr>
            <a:r>
              <a:rPr lang="en-US" sz="2400">
                <a:latin typeface="Georgia"/>
                <a:ea typeface="Georgia"/>
                <a:cs typeface="Georgia"/>
                <a:sym typeface="Georgia"/>
              </a:rPr>
              <a:t>Placed a high value on education</a:t>
            </a:r>
          </a:p>
          <a:p>
            <a:pPr lvl="1" marR="0" rtl="0" algn="l">
              <a:lnSpc>
                <a:spcPct val="100000"/>
              </a:lnSpc>
              <a:spcBef>
                <a:spcPts val="0"/>
              </a:spcBef>
              <a:spcAft>
                <a:spcPts val="0"/>
              </a:spcAft>
              <a:buClr>
                <a:schemeClr val="accent2"/>
              </a:buClr>
              <a:buSzPct val="100000"/>
              <a:buFont typeface="Georgia"/>
              <a:buChar char="•"/>
            </a:pPr>
            <a:r>
              <a:rPr lang="en-US" sz="2400">
                <a:latin typeface="Georgia"/>
                <a:ea typeface="Georgia"/>
                <a:cs typeface="Georgia"/>
                <a:sym typeface="Georgia"/>
              </a:rPr>
              <a:t>Started Harvard College 1636</a:t>
            </a:r>
          </a:p>
          <a:p>
            <a:pPr lvl="1" marR="0" rtl="0" algn="l">
              <a:lnSpc>
                <a:spcPct val="100000"/>
              </a:lnSpc>
              <a:spcBef>
                <a:spcPts val="0"/>
              </a:spcBef>
              <a:spcAft>
                <a:spcPts val="0"/>
              </a:spcAft>
              <a:buClr>
                <a:schemeClr val="accent2"/>
              </a:buClr>
              <a:buSzPct val="100000"/>
              <a:buFont typeface="Georgia"/>
              <a:buChar char="•"/>
            </a:pPr>
            <a:r>
              <a:rPr lang="en-US" sz="2400">
                <a:latin typeface="Georgia"/>
                <a:ea typeface="Georgia"/>
                <a:cs typeface="Georgia"/>
                <a:sym typeface="Georgia"/>
              </a:rPr>
              <a:t>Public schools are created 1647</a:t>
            </a:r>
          </a:p>
          <a:p>
            <a:pPr indent="-241300" lvl="0" marL="342900" marR="0" rtl="0" algn="l">
              <a:lnSpc>
                <a:spcPct val="100000"/>
              </a:lnSpc>
              <a:spcBef>
                <a:spcPts val="0"/>
              </a:spcBef>
              <a:spcAft>
                <a:spcPts val="0"/>
              </a:spcAft>
              <a:buClr>
                <a:schemeClr val="accent1"/>
              </a:buClr>
              <a:buSzPct val="100000"/>
              <a:buFont typeface="Arial"/>
              <a:buChar char="•"/>
            </a:pPr>
            <a:r>
              <a:rPr b="0" i="0" lang="en-US" sz="2400" u="none" cap="none" strike="noStrike">
                <a:solidFill>
                  <a:schemeClr val="dk1"/>
                </a:solidFill>
                <a:latin typeface="Georgia"/>
                <a:ea typeface="Georgia"/>
                <a:cs typeface="Georgia"/>
                <a:sym typeface="Georgia"/>
              </a:rPr>
              <a:t>Strict Religious values </a:t>
            </a:r>
            <a:r>
              <a:rPr b="0" i="0" lang="en-US" sz="2400" u="none" cap="none" strike="noStrike">
                <a:solidFill>
                  <a:srgbClr val="000000"/>
                </a:solidFill>
                <a:latin typeface="Georgia"/>
                <a:ea typeface="Georgia"/>
                <a:cs typeface="Georgia"/>
                <a:sym typeface="Georgia"/>
              </a:rPr>
              <a:t>controlled daily life, government, and business.</a:t>
            </a:r>
          </a:p>
          <a:p>
            <a:pPr indent="-241300" lvl="0" marL="342900" marR="0" rtl="0" algn="l">
              <a:lnSpc>
                <a:spcPct val="100000"/>
              </a:lnSpc>
              <a:spcBef>
                <a:spcPts val="440"/>
              </a:spcBef>
              <a:spcAft>
                <a:spcPts val="0"/>
              </a:spcAft>
              <a:buClr>
                <a:schemeClr val="accent1"/>
              </a:buClr>
              <a:buSzPct val="100000"/>
              <a:buFont typeface="Arial"/>
              <a:buChar char="•"/>
            </a:pPr>
            <a:r>
              <a:rPr b="0" i="0" lang="en-US" sz="2400" u="none" cap="none" strike="noStrike">
                <a:solidFill>
                  <a:schemeClr val="dk1"/>
                </a:solidFill>
                <a:latin typeface="Georgia"/>
                <a:ea typeface="Georgia"/>
                <a:cs typeface="Georgia"/>
                <a:sym typeface="Georgia"/>
              </a:rPr>
              <a:t>population grew quickly</a:t>
            </a:r>
          </a:p>
          <a:p>
            <a:pPr indent="-258762" lvl="1" marL="639762" marR="0" rtl="0" algn="l">
              <a:lnSpc>
                <a:spcPct val="100000"/>
              </a:lnSpc>
              <a:spcBef>
                <a:spcPts val="400"/>
              </a:spcBef>
              <a:spcAft>
                <a:spcPts val="0"/>
              </a:spcAft>
              <a:buClr>
                <a:srgbClr val="000000"/>
              </a:buClr>
              <a:buSzPct val="100000"/>
              <a:buFont typeface="Arial"/>
              <a:buChar char="•"/>
            </a:pPr>
            <a:r>
              <a:rPr b="0" i="0" lang="en-US" sz="2400" u="none" cap="none" strike="noStrike">
                <a:solidFill>
                  <a:srgbClr val="000000"/>
                </a:solidFill>
                <a:latin typeface="Georgia"/>
                <a:ea typeface="Georgia"/>
                <a:cs typeface="Georgia"/>
                <a:sym typeface="Georgia"/>
              </a:rPr>
              <a:t>caused land disputes with local native tribes</a:t>
            </a:r>
          </a:p>
          <a:p>
            <a:pPr indent="-241300" lvl="0" marL="342900" marR="0" rtl="0" algn="l">
              <a:lnSpc>
                <a:spcPct val="100000"/>
              </a:lnSpc>
              <a:spcBef>
                <a:spcPts val="440"/>
              </a:spcBef>
              <a:spcAft>
                <a:spcPts val="0"/>
              </a:spcAft>
              <a:buClr>
                <a:schemeClr val="accent1"/>
              </a:buClr>
              <a:buSzPct val="100000"/>
              <a:buFont typeface="Arial"/>
              <a:buChar char="•"/>
            </a:pPr>
            <a:r>
              <a:rPr b="0" i="0" lang="en-US" sz="2400" u="none" cap="none" strike="noStrike">
                <a:solidFill>
                  <a:schemeClr val="dk1"/>
                </a:solidFill>
                <a:latin typeface="Georgia"/>
                <a:ea typeface="Georgia"/>
                <a:cs typeface="Georgia"/>
                <a:sym typeface="Georgia"/>
              </a:rPr>
              <a:t>Developed strong business</a:t>
            </a:r>
          </a:p>
          <a:p>
            <a:pPr indent="-258762" lvl="1" marL="639762" marR="0" rtl="0" algn="l">
              <a:lnSpc>
                <a:spcPct val="100000"/>
              </a:lnSpc>
              <a:spcBef>
                <a:spcPts val="400"/>
              </a:spcBef>
              <a:spcAft>
                <a:spcPts val="0"/>
              </a:spcAft>
              <a:buClr>
                <a:schemeClr val="accent2"/>
              </a:buClr>
              <a:buSzPct val="100000"/>
              <a:buFont typeface="Arial"/>
              <a:buChar char="•"/>
            </a:pPr>
            <a:r>
              <a:rPr b="0" i="0" lang="en-US" sz="2400" u="none" cap="none" strike="noStrike">
                <a:solidFill>
                  <a:schemeClr val="dk1"/>
                </a:solidFill>
                <a:latin typeface="Georgia"/>
                <a:ea typeface="Georgia"/>
                <a:cs typeface="Georgia"/>
                <a:sym typeface="Georgia"/>
              </a:rPr>
              <a:t>trade &amp; shipbuilding from Boston Harbor</a:t>
            </a:r>
          </a:p>
          <a:p>
            <a:pPr indent="0" lvl="0" marL="0" rtl="0">
              <a:spcBef>
                <a:spcPts val="0"/>
              </a:spcBef>
              <a:buNone/>
            </a:pPr>
            <a:r>
              <a:rPr lang="en-US" sz="2400" u="sng">
                <a:solidFill>
                  <a:schemeClr val="hlink"/>
                </a:solidFill>
                <a:hlinkClick r:id="rId3"/>
              </a:rPr>
              <a:t>Rebels</a:t>
            </a:r>
          </a:p>
          <a:p>
            <a:pPr indent="0" lvl="0" marL="0" rtl="0">
              <a:spcBef>
                <a:spcPts val="0"/>
              </a:spcBef>
              <a:buNone/>
            </a:pPr>
            <a:r>
              <a:rPr lang="en-US" sz="2400">
                <a:latin typeface="Georgia"/>
                <a:ea typeface="Georgia"/>
                <a:cs typeface="Georgia"/>
                <a:sym typeface="Georgia"/>
              </a:rPr>
              <a:t>3.2.1</a:t>
            </a:r>
          </a:p>
        </p:txBody>
      </p:sp>
      <p:pic>
        <p:nvPicPr>
          <p:cNvPr descr="http://www.janetwise.net/wp-content/uploads/2013/09/massbay.jpg" id="212" name="Shape 212"/>
          <p:cNvPicPr preferRelativeResize="0"/>
          <p:nvPr/>
        </p:nvPicPr>
        <p:blipFill rotWithShape="1">
          <a:blip r:embed="rId4">
            <a:alphaModFix/>
          </a:blip>
          <a:srcRect b="0" l="0" r="0" t="0"/>
          <a:stretch/>
        </p:blipFill>
        <p:spPr>
          <a:xfrm>
            <a:off x="5297726" y="1240950"/>
            <a:ext cx="3576900" cy="2590800"/>
          </a:xfrm>
          <a:prstGeom prst="rect">
            <a:avLst/>
          </a:prstGeom>
          <a:noFill/>
          <a:ln>
            <a:noFill/>
          </a:ln>
          <a:effectLst>
            <a:outerShdw blurRad="63500" dir="2700000" dist="139700">
              <a:srgbClr val="333333">
                <a:alpha val="64705"/>
              </a:srgbClr>
            </a:outerShdw>
          </a:effectLst>
        </p:spPr>
      </p:pic>
      <p:pic>
        <p:nvPicPr>
          <p:cNvPr descr="http://4.bp.blogspot.com/_zLYDH1KfaG8/TBb3ROaDBiI/AAAAAAAAAj0/zhQ4sZAmJ8E/s640/jamestown-1650s.jpg" id="213" name="Shape 213"/>
          <p:cNvPicPr preferRelativeResize="0"/>
          <p:nvPr/>
        </p:nvPicPr>
        <p:blipFill rotWithShape="1">
          <a:blip r:embed="rId5">
            <a:alphaModFix/>
          </a:blip>
          <a:srcRect b="22239" l="5500" r="-5500" t="-22240"/>
          <a:stretch/>
        </p:blipFill>
        <p:spPr>
          <a:xfrm>
            <a:off x="4746100" y="3701675"/>
            <a:ext cx="3965700" cy="3021600"/>
          </a:xfrm>
          <a:prstGeom prst="rect">
            <a:avLst/>
          </a:prstGeom>
          <a:noFill/>
          <a:ln>
            <a:noFill/>
          </a:ln>
          <a:effectLst>
            <a:outerShdw blurRad="63500">
              <a:srgbClr val="000000">
                <a:alpha val="6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ctrTitle"/>
          </p:nvPr>
        </p:nvSpPr>
        <p:spPr>
          <a:xfrm>
            <a:off x="685800" y="228600"/>
            <a:ext cx="8204100" cy="9939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Cambria"/>
              <a:buNone/>
            </a:pPr>
            <a:r>
              <a:rPr b="0" i="0" lang="en-US" sz="6600" u="none" cap="none" strike="noStrike">
                <a:solidFill>
                  <a:schemeClr val="dk2"/>
                </a:solidFill>
                <a:latin typeface="Cambria"/>
                <a:ea typeface="Cambria"/>
                <a:cs typeface="Cambria"/>
                <a:sym typeface="Cambria"/>
              </a:rPr>
              <a:t>LEFT SIDE ACTIVITY</a:t>
            </a:r>
          </a:p>
        </p:txBody>
      </p:sp>
      <p:sp>
        <p:nvSpPr>
          <p:cNvPr id="219" name="Shape 219"/>
          <p:cNvSpPr txBox="1"/>
          <p:nvPr>
            <p:ph idx="1" type="subTitle"/>
          </p:nvPr>
        </p:nvSpPr>
        <p:spPr>
          <a:xfrm>
            <a:off x="1158875" y="1066800"/>
            <a:ext cx="6461124" cy="1066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Arial"/>
              <a:buNone/>
            </a:pPr>
            <a:r>
              <a:rPr b="0" i="0" lang="en-US" sz="3600" u="none" cap="none" strike="noStrike">
                <a:solidFill>
                  <a:srgbClr val="C17529"/>
                </a:solidFill>
                <a:latin typeface="Georgia"/>
                <a:ea typeface="Georgia"/>
                <a:cs typeface="Georgia"/>
                <a:sym typeface="Georgia"/>
              </a:rPr>
              <a:t>Venn-Diagram</a:t>
            </a:r>
          </a:p>
        </p:txBody>
      </p:sp>
      <p:sp>
        <p:nvSpPr>
          <p:cNvPr id="220" name="Shape 220"/>
          <p:cNvSpPr/>
          <p:nvPr/>
        </p:nvSpPr>
        <p:spPr>
          <a:xfrm>
            <a:off x="3810000" y="1624012"/>
            <a:ext cx="4953000" cy="5105399"/>
          </a:xfrm>
          <a:prstGeom prst="ellipse">
            <a:avLst/>
          </a:prstGeom>
          <a:noFill/>
          <a:ln cap="flat" cmpd="sng" w="76200">
            <a:solidFill>
              <a:srgbClr val="926255"/>
            </a:solidFill>
            <a:prstDash val="solid"/>
            <a:miter lim="8000"/>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21" name="Shape 221"/>
          <p:cNvSpPr/>
          <p:nvPr/>
        </p:nvSpPr>
        <p:spPr>
          <a:xfrm>
            <a:off x="76200" y="1624012"/>
            <a:ext cx="4953000" cy="5105399"/>
          </a:xfrm>
          <a:prstGeom prst="ellipse">
            <a:avLst/>
          </a:prstGeom>
          <a:noFill/>
          <a:ln cap="flat" cmpd="sng" w="76200">
            <a:solidFill>
              <a:srgbClr val="B0761F"/>
            </a:solidFill>
            <a:prstDash val="solid"/>
            <a:miter lim="8000"/>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22" name="Shape 222"/>
          <p:cNvSpPr txBox="1"/>
          <p:nvPr/>
        </p:nvSpPr>
        <p:spPr>
          <a:xfrm>
            <a:off x="838200" y="2133600"/>
            <a:ext cx="3429000" cy="8302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17529"/>
              </a:buClr>
              <a:buSzPct val="25000"/>
              <a:buFont typeface="Georgia"/>
              <a:buNone/>
            </a:pPr>
            <a:r>
              <a:rPr b="0" i="1" lang="en-US" sz="2400" u="sng">
                <a:solidFill>
                  <a:srgbClr val="C17529"/>
                </a:solidFill>
                <a:latin typeface="Georgia"/>
                <a:ea typeface="Georgia"/>
                <a:cs typeface="Georgia"/>
                <a:sym typeface="Georgia"/>
              </a:rPr>
              <a:t>Massachusetts Bay Colony</a:t>
            </a:r>
          </a:p>
        </p:txBody>
      </p:sp>
      <p:sp>
        <p:nvSpPr>
          <p:cNvPr id="223" name="Shape 223"/>
          <p:cNvSpPr txBox="1"/>
          <p:nvPr/>
        </p:nvSpPr>
        <p:spPr>
          <a:xfrm>
            <a:off x="4814887" y="2136775"/>
            <a:ext cx="3429000" cy="8318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7C4B3B"/>
              </a:buClr>
              <a:buSzPct val="25000"/>
              <a:buFont typeface="Georgia"/>
              <a:buNone/>
            </a:pPr>
            <a:r>
              <a:rPr b="0" i="1" lang="en-US" sz="2400" u="sng">
                <a:solidFill>
                  <a:srgbClr val="7C4B3B"/>
                </a:solidFill>
                <a:latin typeface="Georgia"/>
                <a:ea typeface="Georgia"/>
                <a:cs typeface="Georgia"/>
                <a:sym typeface="Georgia"/>
              </a:rPr>
              <a:t>Jamestown </a:t>
            </a:r>
          </a:p>
          <a:p>
            <a:pPr indent="0" lvl="0" marL="0" marR="0" rtl="0" algn="ctr">
              <a:lnSpc>
                <a:spcPct val="100000"/>
              </a:lnSpc>
              <a:spcBef>
                <a:spcPts val="0"/>
              </a:spcBef>
              <a:spcAft>
                <a:spcPts val="0"/>
              </a:spcAft>
              <a:buClr>
                <a:srgbClr val="7C4B3B"/>
              </a:buClr>
              <a:buSzPct val="25000"/>
              <a:buFont typeface="Georgia"/>
              <a:buNone/>
            </a:pPr>
            <a:r>
              <a:rPr b="0" i="1" lang="en-US" sz="2400" u="sng">
                <a:solidFill>
                  <a:srgbClr val="7C4B3B"/>
                </a:solidFill>
                <a:latin typeface="Georgia"/>
                <a:ea typeface="Georgia"/>
                <a:cs typeface="Georgia"/>
                <a:sym typeface="Georgia"/>
              </a:rPr>
              <a:t>Colony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Georgia"/>
              <a:buNone/>
            </a:pPr>
            <a:r>
              <a:rPr b="0" i="0" lang="en-US" sz="4600" u="none" cap="none" strike="noStrike">
                <a:solidFill>
                  <a:schemeClr val="dk2"/>
                </a:solidFill>
                <a:latin typeface="Georgia"/>
                <a:ea typeface="Georgia"/>
                <a:cs typeface="Georgia"/>
                <a:sym typeface="Georgia"/>
              </a:rPr>
              <a:t>Down to Business</a:t>
            </a:r>
          </a:p>
        </p:txBody>
      </p:sp>
      <p:sp>
        <p:nvSpPr>
          <p:cNvPr id="97" name="Shape 97"/>
          <p:cNvSpPr txBox="1"/>
          <p:nvPr>
            <p:ph idx="1" type="body"/>
          </p:nvPr>
        </p:nvSpPr>
        <p:spPr>
          <a:xfrm>
            <a:off x="2000975" y="1753400"/>
            <a:ext cx="3876600" cy="730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accent1"/>
              </a:buClr>
              <a:buSzPct val="25000"/>
              <a:buFont typeface="Arial"/>
              <a:buNone/>
            </a:pPr>
            <a:r>
              <a:rPr b="1" i="0" lang="en-US" sz="2800" u="none" cap="none" strike="noStrike">
                <a:solidFill>
                  <a:schemeClr val="dk2"/>
                </a:solidFill>
                <a:latin typeface="Georgia"/>
                <a:ea typeface="Georgia"/>
                <a:cs typeface="Georgia"/>
                <a:sym typeface="Georgia"/>
              </a:rPr>
              <a:t>Essential Question</a:t>
            </a:r>
          </a:p>
        </p:txBody>
      </p:sp>
      <p:sp>
        <p:nvSpPr>
          <p:cNvPr id="98" name="Shape 98"/>
          <p:cNvSpPr txBox="1"/>
          <p:nvPr>
            <p:ph idx="1" type="body"/>
          </p:nvPr>
        </p:nvSpPr>
        <p:spPr>
          <a:xfrm>
            <a:off x="598575" y="2899775"/>
            <a:ext cx="7353900" cy="2658300"/>
          </a:xfrm>
          <a:prstGeom prst="rect">
            <a:avLst/>
          </a:prstGeom>
          <a:noFill/>
          <a:ln cap="flat" cmpd="sng" w="38100">
            <a:solidFill>
              <a:srgbClr val="FFC000"/>
            </a:solidFill>
            <a:prstDash val="solid"/>
            <a:miter lim="8000"/>
            <a:headEnd len="med" w="med" type="none"/>
            <a:tailEnd len="med" w="med" type="none"/>
          </a:ln>
        </p:spPr>
        <p:txBody>
          <a:bodyPr anchorCtr="0" anchor="t" bIns="45700" lIns="91425" rIns="91425" tIns="45700">
            <a:noAutofit/>
          </a:bodyPr>
          <a:lstStyle/>
          <a:p>
            <a:pPr indent="0" lvl="0" marL="114300" marR="0" rtl="0" algn="l">
              <a:lnSpc>
                <a:spcPct val="100000"/>
              </a:lnSpc>
              <a:spcBef>
                <a:spcPts val="0"/>
              </a:spcBef>
              <a:spcAft>
                <a:spcPts val="0"/>
              </a:spcAft>
              <a:buClr>
                <a:schemeClr val="accent1"/>
              </a:buClr>
              <a:buSzPct val="25000"/>
              <a:buFont typeface="Arial"/>
              <a:buNone/>
            </a:pPr>
            <a:r>
              <a:rPr b="0" i="0" lang="en-US" sz="2400" u="none" cap="none" strike="noStrike">
                <a:solidFill>
                  <a:schemeClr val="dk1"/>
                </a:solidFill>
                <a:latin typeface="Georgia"/>
                <a:ea typeface="Georgia"/>
                <a:cs typeface="Georgia"/>
                <a:sym typeface="Georgia"/>
              </a:rPr>
              <a:t>EQ: What challenges did the British face when trying to establish colonies in North America?</a:t>
            </a:r>
          </a:p>
        </p:txBody>
      </p:sp>
      <p:sp>
        <p:nvSpPr>
          <p:cNvPr id="99" name="Shape 99"/>
          <p:cNvSpPr txBox="1"/>
          <p:nvPr>
            <p:ph idx="1" type="body"/>
          </p:nvPr>
        </p:nvSpPr>
        <p:spPr>
          <a:xfrm>
            <a:off x="4495800" y="2039925"/>
            <a:ext cx="3657600" cy="730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accent1"/>
              </a:buClr>
              <a:buSzPct val="25000"/>
              <a:buFont typeface="Arial"/>
              <a:buNone/>
            </a:pPr>
            <a:r>
              <a:t/>
            </a:r>
            <a:endParaRPr/>
          </a:p>
        </p:txBody>
      </p:sp>
      <p:sp>
        <p:nvSpPr>
          <p:cNvPr id="100" name="Shape 100"/>
          <p:cNvSpPr txBox="1"/>
          <p:nvPr>
            <p:ph idx="2" type="body"/>
          </p:nvPr>
        </p:nvSpPr>
        <p:spPr>
          <a:xfrm>
            <a:off x="4495800" y="2819400"/>
            <a:ext cx="3657600" cy="3328986"/>
          </a:xfrm>
          <a:prstGeom prst="rect">
            <a:avLst/>
          </a:prstGeom>
          <a:noFill/>
          <a:ln>
            <a:noFill/>
          </a:ln>
        </p:spPr>
        <p:txBody>
          <a:bodyPr anchorCtr="0" anchor="t" bIns="45700" lIns="91425" rIns="91425" tIns="45700">
            <a:noAutofit/>
          </a:bodyPr>
          <a:lstStyle/>
          <a:p>
            <a:pPr indent="0" lvl="0" marL="457200" marR="0" rtl="0" algn="l">
              <a:lnSpc>
                <a:spcPct val="80000"/>
              </a:lnSpc>
              <a:spcBef>
                <a:spcPts val="340"/>
              </a:spcBef>
              <a:spcAft>
                <a:spcPts val="0"/>
              </a:spcAft>
              <a:buNone/>
            </a:pPr>
            <a:r>
              <a:rPr b="0" i="0" lang="en-US" sz="1700" u="none" cap="none" strike="noStrike">
                <a:solidFill>
                  <a:srgbClr val="262626"/>
                </a:solidFill>
                <a:latin typeface="Georgia"/>
                <a:ea typeface="Georgia"/>
                <a:cs typeface="Georgia"/>
                <a:sym typeface="Georgia"/>
              </a:rPr>
              <a:t>.</a:t>
            </a:r>
          </a:p>
        </p:txBody>
      </p:sp>
      <p:sp>
        <p:nvSpPr>
          <p:cNvPr id="101" name="Shape 101"/>
          <p:cNvSpPr txBox="1"/>
          <p:nvPr/>
        </p:nvSpPr>
        <p:spPr>
          <a:xfrm rot="-5400000">
            <a:off x="7551736" y="1646236"/>
            <a:ext cx="2438399"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2" name="Shape 102"/>
          <p:cNvSpPr txBox="1"/>
          <p:nvPr/>
        </p:nvSpPr>
        <p:spPr>
          <a:xfrm rot="-5400000">
            <a:off x="7587455" y="4048917"/>
            <a:ext cx="2366962"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Georgia"/>
              <a:buNone/>
            </a:pPr>
            <a:r>
              <a:rPr b="0" i="0" lang="en-US" sz="3600" u="none" cap="none" strike="noStrike">
                <a:solidFill>
                  <a:schemeClr val="dk2"/>
                </a:solidFill>
                <a:latin typeface="Georgia"/>
                <a:ea typeface="Georgia"/>
                <a:cs typeface="Georgia"/>
                <a:sym typeface="Georgia"/>
              </a:rPr>
              <a:t>Why do I care, M</a:t>
            </a:r>
            <a:r>
              <a:rPr lang="en-US" sz="3600">
                <a:latin typeface="Georgia"/>
                <a:ea typeface="Georgia"/>
                <a:cs typeface="Georgia"/>
                <a:sym typeface="Georgia"/>
              </a:rPr>
              <a:t>iss McCormack</a:t>
            </a:r>
          </a:p>
        </p:txBody>
      </p:sp>
      <p:sp>
        <p:nvSpPr>
          <p:cNvPr id="108" name="Shape 108"/>
          <p:cNvSpPr txBox="1"/>
          <p:nvPr>
            <p:ph idx="1" type="body"/>
          </p:nvPr>
        </p:nvSpPr>
        <p:spPr>
          <a:xfrm>
            <a:off x="990600" y="1981200"/>
            <a:ext cx="6476999" cy="4114800"/>
          </a:xfrm>
          <a:prstGeom prst="rect">
            <a:avLst/>
          </a:prstGeom>
          <a:noFill/>
          <a:ln>
            <a:noFill/>
          </a:ln>
        </p:spPr>
        <p:txBody>
          <a:bodyPr anchorCtr="0" anchor="t" bIns="45700" lIns="91425" rIns="91425" tIns="45700">
            <a:noAutofit/>
          </a:bodyPr>
          <a:lstStyle/>
          <a:p>
            <a:pPr indent="0" lvl="0" marL="114300" marR="0" rtl="0" algn="l">
              <a:lnSpc>
                <a:spcPct val="100000"/>
              </a:lnSpc>
              <a:spcBef>
                <a:spcPts val="0"/>
              </a:spcBef>
              <a:spcAft>
                <a:spcPts val="0"/>
              </a:spcAft>
              <a:buClr>
                <a:schemeClr val="accent1"/>
              </a:buClr>
              <a:buSzPct val="25000"/>
              <a:buFont typeface="Arial"/>
              <a:buNone/>
            </a:pPr>
            <a:r>
              <a:rPr b="0" i="0" lang="en-US" sz="2400" u="none" cap="none" strike="noStrike">
                <a:solidFill>
                  <a:schemeClr val="dk1"/>
                </a:solidFill>
                <a:latin typeface="Georgia"/>
                <a:ea typeface="Georgia"/>
                <a:cs typeface="Georgia"/>
                <a:sym typeface="Georgia"/>
              </a:rPr>
              <a:t>	</a:t>
            </a:r>
            <a:r>
              <a:rPr b="0" i="0" lang="en-US" sz="2800" u="none" cap="none" strike="noStrike">
                <a:solidFill>
                  <a:schemeClr val="dk1"/>
                </a:solidFill>
                <a:latin typeface="Georgia"/>
                <a:ea typeface="Georgia"/>
                <a:cs typeface="Georgia"/>
                <a:sym typeface="Georgia"/>
              </a:rPr>
              <a:t>From the moment that the English set sail for the “new world” the North American continent was forever changed. Our present day culture, government, etc. are deeply influenced by the English who came to colonize.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609600" y="457200"/>
            <a:ext cx="3316287" cy="1168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3B2C24"/>
              </a:buClr>
              <a:buSzPct val="25000"/>
              <a:buFont typeface="Cambria"/>
              <a:buNone/>
            </a:pPr>
            <a:r>
              <a:rPr b="0" i="0" lang="en-US" sz="3600" u="none" cap="none" strike="noStrike">
                <a:solidFill>
                  <a:srgbClr val="3B2C24"/>
                </a:solidFill>
                <a:latin typeface="Cambria"/>
                <a:ea typeface="Cambria"/>
                <a:cs typeface="Cambria"/>
                <a:sym typeface="Cambria"/>
              </a:rPr>
              <a:t>QUICKWRITE</a:t>
            </a:r>
          </a:p>
        </p:txBody>
      </p:sp>
      <p:sp>
        <p:nvSpPr>
          <p:cNvPr id="114" name="Shape 114"/>
          <p:cNvSpPr txBox="1"/>
          <p:nvPr>
            <p:ph idx="1" type="body"/>
          </p:nvPr>
        </p:nvSpPr>
        <p:spPr>
          <a:xfrm>
            <a:off x="609600" y="1160462"/>
            <a:ext cx="7619999" cy="16335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1"/>
              </a:buClr>
              <a:buSzPct val="25000"/>
              <a:buFont typeface="Arial"/>
              <a:buNone/>
            </a:pPr>
            <a:r>
              <a:rPr b="0" i="0" lang="en-US" sz="2800" u="none" cap="none" strike="noStrike">
                <a:solidFill>
                  <a:srgbClr val="C87D0E"/>
                </a:solidFill>
                <a:latin typeface="Georgia"/>
                <a:ea typeface="Georgia"/>
                <a:cs typeface="Georgia"/>
                <a:sym typeface="Georgia"/>
              </a:rPr>
              <a:t>	</a:t>
            </a:r>
            <a:r>
              <a:rPr b="0" i="0" lang="en-US" sz="3600" u="none" cap="none" strike="noStrike">
                <a:solidFill>
                  <a:srgbClr val="C87D0E"/>
                </a:solidFill>
                <a:latin typeface="Georgia"/>
                <a:ea typeface="Georgia"/>
                <a:cs typeface="Georgia"/>
                <a:sym typeface="Georgia"/>
              </a:rPr>
              <a:t>Under what circumstances would you move to a new place knowing that you may never come back?</a:t>
            </a:r>
          </a:p>
        </p:txBody>
      </p:sp>
      <p:pic>
        <p:nvPicPr>
          <p:cNvPr descr="http://www.bestwestern.com/img/bg-travel-planning-tips.jpg" id="115" name="Shape 115"/>
          <p:cNvPicPr preferRelativeResize="0"/>
          <p:nvPr/>
        </p:nvPicPr>
        <p:blipFill rotWithShape="1">
          <a:blip r:embed="rId3">
            <a:alphaModFix/>
          </a:blip>
          <a:srcRect b="0" l="0" r="0" t="0"/>
          <a:stretch/>
        </p:blipFill>
        <p:spPr>
          <a:xfrm>
            <a:off x="2286000" y="3200400"/>
            <a:ext cx="5662612" cy="27670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Georgia"/>
              <a:buNone/>
            </a:pPr>
            <a:r>
              <a:t/>
            </a:r>
            <a:endParaRPr/>
          </a:p>
        </p:txBody>
      </p:sp>
      <p:sp>
        <p:nvSpPr>
          <p:cNvPr id="121" name="Shape 121"/>
          <p:cNvSpPr txBox="1"/>
          <p:nvPr>
            <p:ph idx="1" type="body"/>
          </p:nvPr>
        </p:nvSpPr>
        <p:spPr>
          <a:xfrm>
            <a:off x="96826" y="1519225"/>
            <a:ext cx="4084500" cy="4800600"/>
          </a:xfrm>
          <a:prstGeom prst="rect">
            <a:avLst/>
          </a:prstGeom>
          <a:noFill/>
          <a:ln>
            <a:noFill/>
          </a:ln>
        </p:spPr>
        <p:txBody>
          <a:bodyPr anchorCtr="0" anchor="t" bIns="45700" lIns="91425" rIns="91425" tIns="45700">
            <a:noAutofit/>
          </a:bodyPr>
          <a:lstStyle/>
          <a:p>
            <a:pPr indent="-228600" lvl="0" marL="342900" marR="0" rtl="0" algn="l">
              <a:lnSpc>
                <a:spcPct val="100000"/>
              </a:lnSpc>
              <a:spcBef>
                <a:spcPts val="0"/>
              </a:spcBef>
              <a:spcAft>
                <a:spcPts val="0"/>
              </a:spcAft>
              <a:buClr>
                <a:schemeClr val="accent1"/>
              </a:buClr>
              <a:buSzPct val="100000"/>
              <a:buFont typeface="Arial"/>
              <a:buChar char="•"/>
            </a:pPr>
            <a:r>
              <a:rPr b="0" i="0" lang="en-US" sz="2800" u="none" cap="none" strike="noStrike">
                <a:solidFill>
                  <a:schemeClr val="dk1"/>
                </a:solidFill>
                <a:latin typeface="Georgia"/>
                <a:ea typeface="Georgia"/>
                <a:cs typeface="Georgia"/>
                <a:sym typeface="Georgia"/>
              </a:rPr>
              <a:t>Where is England?</a:t>
            </a:r>
          </a:p>
          <a:p>
            <a:pPr indent="-228600" lvl="0" marL="342900" marR="0" rtl="0" algn="l">
              <a:lnSpc>
                <a:spcPct val="100000"/>
              </a:lnSpc>
              <a:spcBef>
                <a:spcPts val="560"/>
              </a:spcBef>
              <a:spcAft>
                <a:spcPts val="0"/>
              </a:spcAft>
              <a:buClr>
                <a:schemeClr val="accent1"/>
              </a:buClr>
              <a:buSzPct val="100000"/>
              <a:buFont typeface="Arial"/>
              <a:buChar char="•"/>
            </a:pPr>
            <a:r>
              <a:rPr b="0" i="0" lang="en-US" sz="2800" u="none" cap="none" strike="noStrike">
                <a:solidFill>
                  <a:schemeClr val="dk1"/>
                </a:solidFill>
                <a:latin typeface="Georgia"/>
                <a:ea typeface="Georgia"/>
                <a:cs typeface="Georgia"/>
                <a:sym typeface="Georgia"/>
              </a:rPr>
              <a:t>Are England and Britain the same place?</a:t>
            </a:r>
          </a:p>
        </p:txBody>
      </p:sp>
      <p:pic>
        <p:nvPicPr>
          <p:cNvPr descr="http://geology.com/world/world-map-clickable.gif" id="122" name="Shape 122"/>
          <p:cNvPicPr preferRelativeResize="0"/>
          <p:nvPr/>
        </p:nvPicPr>
        <p:blipFill rotWithShape="1">
          <a:blip r:embed="rId3">
            <a:alphaModFix/>
          </a:blip>
          <a:srcRect b="0" l="0" r="0" t="0"/>
          <a:stretch/>
        </p:blipFill>
        <p:spPr>
          <a:xfrm rot="-962890">
            <a:off x="4379936" y="3780393"/>
            <a:ext cx="4571971" cy="2752710"/>
          </a:xfrm>
          <a:prstGeom prst="rect">
            <a:avLst/>
          </a:prstGeom>
          <a:noFill/>
          <a:ln cap="sq" cmpd="sng" w="38100">
            <a:solidFill>
              <a:schemeClr val="accent1"/>
            </a:solidFill>
            <a:prstDash val="solid"/>
            <a:miter lim="8000"/>
            <a:headEnd len="med" w="med" type="none"/>
            <a:tailEnd len="med" w="med" type="none"/>
          </a:ln>
          <a:effectLst>
            <a:outerShdw blurRad="63500" dir="2700000" dist="38100">
              <a:srgbClr val="000000">
                <a:alpha val="42745"/>
              </a:srgbClr>
            </a:outerShdw>
          </a:effectLst>
        </p:spPr>
      </p:pic>
      <p:pic>
        <p:nvPicPr>
          <p:cNvPr descr="http://data.whicdn.com/images/23090676/big-ben-city-england-europe-london-Favim.com-305026_large.jpg" id="123" name="Shape 123"/>
          <p:cNvPicPr preferRelativeResize="0"/>
          <p:nvPr/>
        </p:nvPicPr>
        <p:blipFill rotWithShape="1">
          <a:blip r:embed="rId4">
            <a:alphaModFix/>
          </a:blip>
          <a:srcRect b="0" l="0" r="0" t="0"/>
          <a:stretch/>
        </p:blipFill>
        <p:spPr>
          <a:xfrm>
            <a:off x="219075" y="3968750"/>
            <a:ext cx="4084637" cy="2760662"/>
          </a:xfrm>
          <a:prstGeom prst="rect">
            <a:avLst/>
          </a:prstGeom>
          <a:noFill/>
          <a:ln cap="sq" cmpd="thickThin" w="88900">
            <a:solidFill>
              <a:srgbClr val="000000"/>
            </a:solidFill>
            <a:prstDash val="solid"/>
            <a:miter lim="8000"/>
            <a:headEnd len="med" w="med" type="none"/>
            <a:tailEnd len="med" w="med" type="none"/>
          </a:ln>
        </p:spPr>
      </p:pic>
      <p:pic>
        <p:nvPicPr>
          <p:cNvPr descr="http://sevendesktop.com/wp-content/uploads/2013/02/England-flag-art-background.jpg" id="124" name="Shape 124"/>
          <p:cNvPicPr preferRelativeResize="0"/>
          <p:nvPr/>
        </p:nvPicPr>
        <p:blipFill rotWithShape="1">
          <a:blip r:embed="rId5">
            <a:alphaModFix/>
          </a:blip>
          <a:srcRect b="0" l="0" r="0" t="0"/>
          <a:stretch/>
        </p:blipFill>
        <p:spPr>
          <a:xfrm>
            <a:off x="4456112" y="122236"/>
            <a:ext cx="4419599" cy="3211511"/>
          </a:xfrm>
          <a:prstGeom prst="rect">
            <a:avLst/>
          </a:prstGeom>
          <a:solidFill>
            <a:srgbClr val="ECECEC"/>
          </a:solidFill>
          <a:ln cap="sq" cmpd="sng" w="190500">
            <a:solidFill>
              <a:srgbClr val="FFFFFF"/>
            </a:solidFill>
            <a:prstDash val="solid"/>
            <a:miter lim="8000"/>
            <a:headEnd len="med" w="med" type="none"/>
            <a:tailEnd len="med" w="med" type="none"/>
          </a:ln>
          <a:effectLst>
            <a:outerShdw blurRad="65000" kx="195000" rotWithShape="0" algn="tl" dir="12900000" dist="50800" ky="195000">
              <a:srgbClr val="000000">
                <a:alpha val="2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1219200" y="152400"/>
            <a:ext cx="61721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Georgia"/>
              <a:buNone/>
            </a:pPr>
            <a:r>
              <a:rPr b="0" i="0" lang="en-US" sz="4600" u="none" cap="none" strike="noStrike">
                <a:solidFill>
                  <a:schemeClr val="dk2"/>
                </a:solidFill>
                <a:latin typeface="Georgia"/>
                <a:ea typeface="Georgia"/>
                <a:cs typeface="Georgia"/>
                <a:sym typeface="Georgia"/>
              </a:rPr>
              <a:t>The Lost Colonists</a:t>
            </a:r>
          </a:p>
        </p:txBody>
      </p:sp>
      <p:sp>
        <p:nvSpPr>
          <p:cNvPr id="130" name="Shape 130"/>
          <p:cNvSpPr txBox="1"/>
          <p:nvPr>
            <p:ph idx="1" type="body"/>
          </p:nvPr>
        </p:nvSpPr>
        <p:spPr>
          <a:xfrm>
            <a:off x="441325" y="1295400"/>
            <a:ext cx="5333999" cy="3036887"/>
          </a:xfrm>
          <a:prstGeom prst="rect">
            <a:avLst/>
          </a:prstGeom>
          <a:noFill/>
          <a:ln>
            <a:noFill/>
          </a:ln>
        </p:spPr>
        <p:txBody>
          <a:bodyPr anchorCtr="0" anchor="t" bIns="45700" lIns="91425" rIns="91425" tIns="45700">
            <a:noAutofit/>
          </a:bodyPr>
          <a:lstStyle/>
          <a:p>
            <a:pPr indent="-228600" lvl="0" marL="342900" marR="0" rtl="0" algn="l">
              <a:lnSpc>
                <a:spcPct val="100000"/>
              </a:lnSpc>
              <a:spcBef>
                <a:spcPts val="0"/>
              </a:spcBef>
              <a:spcAft>
                <a:spcPts val="0"/>
              </a:spcAft>
              <a:buClr>
                <a:schemeClr val="accent1"/>
              </a:buClr>
              <a:buSzPct val="100000"/>
              <a:buFont typeface="Arial"/>
              <a:buChar char="•"/>
            </a:pPr>
            <a:r>
              <a:rPr b="0" i="0" lang="en-US" sz="2400" u="none" cap="none" strike="noStrike">
                <a:solidFill>
                  <a:schemeClr val="dk1"/>
                </a:solidFill>
                <a:latin typeface="Georgia"/>
                <a:ea typeface="Georgia"/>
                <a:cs typeface="Georgia"/>
                <a:sym typeface="Georgia"/>
              </a:rPr>
              <a:t>Roanoke Island, N. Carolina</a:t>
            </a:r>
          </a:p>
          <a:p>
            <a:pPr indent="-233362" lvl="1" marL="639762" marR="0" rtl="0" algn="l">
              <a:lnSpc>
                <a:spcPct val="100000"/>
              </a:lnSpc>
              <a:spcBef>
                <a:spcPts val="400"/>
              </a:spcBef>
              <a:spcAft>
                <a:spcPts val="0"/>
              </a:spcAft>
              <a:buClr>
                <a:schemeClr val="accent2"/>
              </a:buClr>
              <a:buSzPct val="100000"/>
              <a:buFont typeface="Arial"/>
              <a:buChar char="•"/>
            </a:pPr>
            <a:r>
              <a:rPr b="0" i="0" lang="en-US" sz="2000" u="none" cap="none" strike="noStrike">
                <a:solidFill>
                  <a:srgbClr val="000000"/>
                </a:solidFill>
                <a:latin typeface="Georgia"/>
                <a:ea typeface="Georgia"/>
                <a:cs typeface="Georgia"/>
                <a:sym typeface="Georgia"/>
              </a:rPr>
              <a:t>1587: Sir Walter Raleigh &amp; 117 people settled on the island</a:t>
            </a:r>
          </a:p>
          <a:p>
            <a:pPr indent="-228600" lvl="0" marL="342900"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Georgia"/>
                <a:ea typeface="Georgia"/>
                <a:cs typeface="Georgia"/>
                <a:sym typeface="Georgia"/>
              </a:rPr>
              <a:t>1590: an English ship returned to Roanoke</a:t>
            </a:r>
          </a:p>
          <a:p>
            <a:pPr indent="-233362" lvl="1" marL="639762"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Georgia"/>
                <a:ea typeface="Georgia"/>
                <a:cs typeface="Georgia"/>
                <a:sym typeface="Georgia"/>
              </a:rPr>
              <a:t>No one was there</a:t>
            </a:r>
          </a:p>
        </p:txBody>
      </p:sp>
      <p:pic>
        <p:nvPicPr>
          <p:cNvPr descr="ate0030l" id="131" name="Shape 131"/>
          <p:cNvPicPr preferRelativeResize="0"/>
          <p:nvPr/>
        </p:nvPicPr>
        <p:blipFill rotWithShape="1">
          <a:blip r:embed="rId3">
            <a:alphaModFix/>
          </a:blip>
          <a:srcRect b="0" l="0" r="0" t="0"/>
          <a:stretch/>
        </p:blipFill>
        <p:spPr>
          <a:xfrm>
            <a:off x="4207200" y="3010025"/>
            <a:ext cx="4049400" cy="3565500"/>
          </a:xfrm>
          <a:prstGeom prst="roundRect">
            <a:avLst>
              <a:gd fmla="val 4167" name="adj"/>
            </a:avLst>
          </a:prstGeom>
          <a:solidFill>
            <a:srgbClr val="FFFFFF"/>
          </a:solidFill>
          <a:ln cap="sq" cmpd="sng" w="76200">
            <a:solidFill>
              <a:srgbClr val="523126"/>
            </a:solidFill>
            <a:prstDash val="solid"/>
            <a:miter lim="8000"/>
            <a:headEnd len="med" w="med" type="none"/>
            <a:tailEnd len="med" w="med" type="none"/>
          </a:ln>
          <a:effectLst>
            <a:reflection blurRad="0" dir="5400000" dist="5000" endA="0" endPos="28000" kx="0" rotWithShape="0" algn="bl" stA="28000" stPos="0" sy="-100000" ky="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152400" y="304800"/>
            <a:ext cx="83057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Georgia"/>
              <a:buNone/>
            </a:pPr>
            <a:r>
              <a:rPr b="0" i="0" lang="en-US" sz="4600" u="none" cap="none" strike="noStrike">
                <a:solidFill>
                  <a:schemeClr val="dk2"/>
                </a:solidFill>
                <a:latin typeface="Georgia"/>
                <a:ea typeface="Georgia"/>
                <a:cs typeface="Georgia"/>
                <a:sym typeface="Georgia"/>
              </a:rPr>
              <a:t>The Colonization Movement</a:t>
            </a:r>
          </a:p>
        </p:txBody>
      </p:sp>
      <p:pic>
        <p:nvPicPr>
          <p:cNvPr descr="http://ushistoryimages.com/images/north-carolina-colony/fullsize/north-carolina-colony-2.jpg" id="138" name="Shape 138"/>
          <p:cNvPicPr preferRelativeResize="0"/>
          <p:nvPr/>
        </p:nvPicPr>
        <p:blipFill rotWithShape="1">
          <a:blip r:embed="rId3">
            <a:alphaModFix/>
          </a:blip>
          <a:srcRect b="0" l="0" r="0" t="0"/>
          <a:stretch/>
        </p:blipFill>
        <p:spPr>
          <a:xfrm>
            <a:off x="3213100" y="2895600"/>
            <a:ext cx="5138736" cy="3717925"/>
          </a:xfrm>
          <a:prstGeom prst="rect">
            <a:avLst/>
          </a:prstGeom>
          <a:noFill/>
          <a:ln>
            <a:noFill/>
          </a:ln>
        </p:spPr>
      </p:pic>
      <p:sp>
        <p:nvSpPr>
          <p:cNvPr id="139" name="Shape 139"/>
          <p:cNvSpPr txBox="1"/>
          <p:nvPr>
            <p:ph idx="1" type="body"/>
          </p:nvPr>
        </p:nvSpPr>
        <p:spPr>
          <a:xfrm>
            <a:off x="381000" y="1828800"/>
            <a:ext cx="6324600" cy="1584325"/>
          </a:xfrm>
          <a:prstGeom prst="rect">
            <a:avLst/>
          </a:prstGeom>
          <a:noFill/>
          <a:ln>
            <a:noFill/>
          </a:ln>
        </p:spPr>
        <p:txBody>
          <a:bodyPr anchorCtr="0" anchor="t" bIns="45700" lIns="91425" rIns="91425" tIns="45700">
            <a:noAutofit/>
          </a:bodyPr>
          <a:lstStyle/>
          <a:p>
            <a:pPr indent="-228600" lvl="0" marL="342900" marR="0" rtl="0" algn="l">
              <a:lnSpc>
                <a:spcPct val="90000"/>
              </a:lnSpc>
              <a:spcBef>
                <a:spcPts val="0"/>
              </a:spcBef>
              <a:spcAft>
                <a:spcPts val="0"/>
              </a:spcAft>
              <a:buClr>
                <a:schemeClr val="accent1"/>
              </a:buClr>
              <a:buSzPct val="100000"/>
              <a:buFont typeface="Arial"/>
              <a:buChar char="•"/>
            </a:pPr>
            <a:r>
              <a:rPr b="0" i="0" lang="en-US" sz="2600" u="none" cap="none" strike="noStrike">
                <a:solidFill>
                  <a:schemeClr val="dk1"/>
                </a:solidFill>
                <a:latin typeface="Georgia"/>
                <a:ea typeface="Georgia"/>
                <a:cs typeface="Georgia"/>
                <a:sym typeface="Georgia"/>
              </a:rPr>
              <a:t>English farmers grew food in N. America to fight starvation in Britain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Georgia"/>
              <a:buNone/>
            </a:pPr>
            <a:r>
              <a:rPr b="0" i="0" lang="en-US" sz="4600" u="none" cap="none" strike="noStrike">
                <a:solidFill>
                  <a:schemeClr val="dk2"/>
                </a:solidFill>
                <a:latin typeface="Georgia"/>
                <a:ea typeface="Georgia"/>
                <a:cs typeface="Georgia"/>
                <a:sym typeface="Georgia"/>
              </a:rPr>
              <a:t>Paying for the Colonies</a:t>
            </a:r>
          </a:p>
        </p:txBody>
      </p:sp>
      <p:sp>
        <p:nvSpPr>
          <p:cNvPr id="145" name="Shape 145"/>
          <p:cNvSpPr txBox="1"/>
          <p:nvPr>
            <p:ph idx="1" type="body"/>
          </p:nvPr>
        </p:nvSpPr>
        <p:spPr>
          <a:xfrm>
            <a:off x="228600" y="1676400"/>
            <a:ext cx="7619999" cy="4800600"/>
          </a:xfrm>
          <a:prstGeom prst="rect">
            <a:avLst/>
          </a:prstGeom>
          <a:noFill/>
          <a:ln>
            <a:noFill/>
          </a:ln>
        </p:spPr>
        <p:txBody>
          <a:bodyPr anchorCtr="0" anchor="t" bIns="45700" lIns="91425" rIns="91425" tIns="45700">
            <a:noAutofit/>
          </a:bodyPr>
          <a:lstStyle/>
          <a:p>
            <a:pPr indent="-228600" lvl="0" marL="342900" marR="0" rtl="0" algn="l">
              <a:lnSpc>
                <a:spcPct val="90000"/>
              </a:lnSpc>
              <a:spcBef>
                <a:spcPts val="0"/>
              </a:spcBef>
              <a:spcAft>
                <a:spcPts val="0"/>
              </a:spcAft>
              <a:buClr>
                <a:srgbClr val="0000FF"/>
              </a:buClr>
              <a:buSzPct val="100000"/>
              <a:buFont typeface="Arial"/>
              <a:buChar char="•"/>
            </a:pPr>
            <a:r>
              <a:rPr b="1" i="0" lang="en-US" sz="2200" u="none" cap="none" strike="noStrike">
                <a:solidFill>
                  <a:srgbClr val="0000FF"/>
                </a:solidFill>
                <a:latin typeface="Georgia"/>
                <a:ea typeface="Georgia"/>
                <a:cs typeface="Georgia"/>
                <a:sym typeface="Georgia"/>
              </a:rPr>
              <a:t>joint-stock companies</a:t>
            </a:r>
          </a:p>
          <a:p>
            <a:pPr indent="-233362" lvl="1" marL="639762" marR="0" rtl="0" algn="l">
              <a:lnSpc>
                <a:spcPct val="90000"/>
              </a:lnSpc>
              <a:spcBef>
                <a:spcPts val="400"/>
              </a:spcBef>
              <a:spcAft>
                <a:spcPts val="0"/>
              </a:spcAft>
              <a:buClr>
                <a:schemeClr val="accent2"/>
              </a:buClr>
              <a:buSzPct val="100000"/>
              <a:buFont typeface="Arial"/>
              <a:buChar char="•"/>
            </a:pPr>
            <a:r>
              <a:rPr b="0" i="0" lang="en-US" sz="2000" u="none" cap="none" strike="noStrike">
                <a:solidFill>
                  <a:schemeClr val="dk1"/>
                </a:solidFill>
                <a:latin typeface="Georgia"/>
                <a:ea typeface="Georgia"/>
                <a:cs typeface="Georgia"/>
                <a:sym typeface="Georgia"/>
              </a:rPr>
              <a:t>cover cost of transportation, settlement, and other expenses</a:t>
            </a:r>
          </a:p>
          <a:p>
            <a:pPr indent="-233362" lvl="1" marL="639762" marR="0" rtl="0" algn="l">
              <a:lnSpc>
                <a:spcPct val="90000"/>
              </a:lnSpc>
              <a:spcBef>
                <a:spcPts val="400"/>
              </a:spcBef>
              <a:spcAft>
                <a:spcPts val="0"/>
              </a:spcAft>
              <a:buClr>
                <a:schemeClr val="accent2"/>
              </a:buClr>
              <a:buSzPct val="100000"/>
              <a:buFont typeface="Arial"/>
              <a:buChar char="•"/>
            </a:pPr>
            <a:r>
              <a:rPr lang="en-US">
                <a:latin typeface="Georgia"/>
                <a:ea typeface="Georgia"/>
                <a:cs typeface="Georgia"/>
                <a:sym typeface="Georgia"/>
              </a:rPr>
              <a:t> People </a:t>
            </a:r>
            <a:r>
              <a:rPr b="0" i="0" lang="en-US" sz="2000" u="none" cap="none" strike="noStrike">
                <a:solidFill>
                  <a:schemeClr val="dk1"/>
                </a:solidFill>
                <a:latin typeface="Georgia"/>
                <a:ea typeface="Georgia"/>
                <a:cs typeface="Georgia"/>
                <a:sym typeface="Georgia"/>
              </a:rPr>
              <a:t>shared risks &amp; profits</a:t>
            </a:r>
          </a:p>
          <a:p>
            <a:pPr indent="-233362" lvl="1" marL="639762" marR="0" rtl="0" algn="l">
              <a:lnSpc>
                <a:spcPct val="90000"/>
              </a:lnSpc>
              <a:spcBef>
                <a:spcPts val="400"/>
              </a:spcBef>
              <a:spcAft>
                <a:spcPts val="0"/>
              </a:spcAft>
              <a:buClr>
                <a:schemeClr val="accent2"/>
              </a:buClr>
              <a:buSzPct val="25000"/>
              <a:buFont typeface="Arial"/>
              <a:buNone/>
            </a:pPr>
            <a:r>
              <a:t/>
            </a:r>
            <a:endParaRPr b="0" i="0" sz="2000" u="none" cap="none" strike="noStrike">
              <a:solidFill>
                <a:schemeClr val="dk1"/>
              </a:solidFill>
              <a:latin typeface="Georgia"/>
              <a:ea typeface="Georgia"/>
              <a:cs typeface="Georgia"/>
              <a:sym typeface="Georgia"/>
            </a:endParaRPr>
          </a:p>
          <a:p>
            <a:pPr indent="-228600" lvl="0" marL="342900" marR="0" rtl="0" algn="l">
              <a:lnSpc>
                <a:spcPct val="90000"/>
              </a:lnSpc>
              <a:spcBef>
                <a:spcPts val="440"/>
              </a:spcBef>
              <a:spcAft>
                <a:spcPts val="0"/>
              </a:spcAft>
              <a:buClr>
                <a:schemeClr val="accent1"/>
              </a:buClr>
              <a:buSzPct val="100000"/>
              <a:buFont typeface="Arial"/>
              <a:buChar char="•"/>
            </a:pPr>
            <a:r>
              <a:rPr b="0" i="0" lang="en-US" sz="2200" u="none" cap="none" strike="noStrike">
                <a:solidFill>
                  <a:schemeClr val="dk1"/>
                </a:solidFill>
                <a:latin typeface="Georgia"/>
                <a:ea typeface="Georgia"/>
                <a:cs typeface="Georgia"/>
                <a:sym typeface="Georgia"/>
              </a:rPr>
              <a:t>Virginia Company</a:t>
            </a:r>
          </a:p>
          <a:p>
            <a:pPr indent="-233362" lvl="1" marL="639762" marR="0" rtl="0" algn="l">
              <a:lnSpc>
                <a:spcPct val="90000"/>
              </a:lnSpc>
              <a:spcBef>
                <a:spcPts val="400"/>
              </a:spcBef>
              <a:spcAft>
                <a:spcPts val="0"/>
              </a:spcAft>
              <a:buClr>
                <a:schemeClr val="accent2"/>
              </a:buClr>
              <a:buSzPct val="100000"/>
              <a:buFont typeface="Arial"/>
              <a:buChar char="•"/>
            </a:pPr>
            <a:r>
              <a:rPr b="0" i="0" lang="en-US" sz="2000" u="none" cap="none" strike="noStrike">
                <a:solidFill>
                  <a:schemeClr val="dk1"/>
                </a:solidFill>
                <a:latin typeface="Georgia"/>
                <a:ea typeface="Georgia"/>
                <a:cs typeface="Georgia"/>
                <a:sym typeface="Georgia"/>
              </a:rPr>
              <a:t>larger company</a:t>
            </a:r>
          </a:p>
          <a:p>
            <a:pPr indent="-233362" lvl="1" marL="639762" marR="0" rtl="0" algn="l">
              <a:lnSpc>
                <a:spcPct val="90000"/>
              </a:lnSpc>
              <a:spcBef>
                <a:spcPts val="400"/>
              </a:spcBef>
              <a:spcAft>
                <a:spcPts val="0"/>
              </a:spcAft>
              <a:buClr>
                <a:schemeClr val="accent2"/>
              </a:buClr>
              <a:buSzPct val="100000"/>
              <a:buFont typeface="Arial"/>
              <a:buChar char="•"/>
            </a:pPr>
            <a:r>
              <a:rPr b="0" i="0" lang="en-US" sz="2000" u="none" cap="none" strike="noStrike">
                <a:solidFill>
                  <a:schemeClr val="dk1"/>
                </a:solidFill>
                <a:latin typeface="Georgia"/>
                <a:ea typeface="Georgia"/>
                <a:cs typeface="Georgia"/>
                <a:sym typeface="Georgia"/>
              </a:rPr>
              <a:t>held possession of large parcels of land</a:t>
            </a:r>
          </a:p>
        </p:txBody>
      </p:sp>
      <p:pic>
        <p:nvPicPr>
          <p:cNvPr descr="http://www.gutenberg.org/files/28555/28555-h/images/image001.jpg" id="146" name="Shape 146"/>
          <p:cNvPicPr preferRelativeResize="0"/>
          <p:nvPr/>
        </p:nvPicPr>
        <p:blipFill rotWithShape="1">
          <a:blip r:embed="rId3">
            <a:alphaModFix/>
          </a:blip>
          <a:srcRect b="0" l="0" r="0" t="0"/>
          <a:stretch/>
        </p:blipFill>
        <p:spPr>
          <a:xfrm>
            <a:off x="5562600" y="2971800"/>
            <a:ext cx="2759075" cy="3238499"/>
          </a:xfrm>
          <a:prstGeom prst="rect">
            <a:avLst/>
          </a:prstGeom>
          <a:noFill/>
          <a:ln>
            <a:noFill/>
          </a:ln>
          <a:effectLst>
            <a:outerShdw blurRad="63500" dir="2700000" dist="13970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Georgia"/>
              <a:buNone/>
            </a:pPr>
            <a:r>
              <a:rPr b="0" i="0" lang="en-US" sz="4600" u="none" cap="none" strike="noStrike">
                <a:solidFill>
                  <a:srgbClr val="0000FF"/>
                </a:solidFill>
                <a:latin typeface="Georgia"/>
                <a:ea typeface="Georgia"/>
                <a:cs typeface="Georgia"/>
                <a:sym typeface="Georgia"/>
              </a:rPr>
              <a:t>Jamestown</a:t>
            </a:r>
            <a:r>
              <a:rPr b="0" i="0" lang="en-US" sz="4600" u="none" cap="none" strike="noStrike">
                <a:solidFill>
                  <a:schemeClr val="dk2"/>
                </a:solidFill>
                <a:latin typeface="Georgia"/>
                <a:ea typeface="Georgia"/>
                <a:cs typeface="Georgia"/>
                <a:sym typeface="Georgia"/>
              </a:rPr>
              <a:t> (1)</a:t>
            </a:r>
          </a:p>
        </p:txBody>
      </p:sp>
      <p:sp>
        <p:nvSpPr>
          <p:cNvPr id="152" name="Shape 152"/>
          <p:cNvSpPr txBox="1"/>
          <p:nvPr>
            <p:ph idx="1" type="body"/>
          </p:nvPr>
        </p:nvSpPr>
        <p:spPr>
          <a:xfrm>
            <a:off x="457200" y="1600200"/>
            <a:ext cx="8077199" cy="4419599"/>
          </a:xfrm>
          <a:prstGeom prst="rect">
            <a:avLst/>
          </a:prstGeom>
          <a:noFill/>
          <a:ln>
            <a:noFill/>
          </a:ln>
        </p:spPr>
        <p:txBody>
          <a:bodyPr anchorCtr="0" anchor="t" bIns="45700" lIns="91425" rIns="91425" tIns="45700">
            <a:noAutofit/>
          </a:bodyPr>
          <a:lstStyle/>
          <a:p>
            <a:pPr indent="-228600" lvl="0" marL="342900" marR="0" rtl="0" algn="l">
              <a:lnSpc>
                <a:spcPct val="90000"/>
              </a:lnSpc>
              <a:spcBef>
                <a:spcPts val="0"/>
              </a:spcBef>
              <a:spcAft>
                <a:spcPts val="0"/>
              </a:spcAft>
              <a:buClr>
                <a:schemeClr val="accent1"/>
              </a:buClr>
              <a:buSzPct val="100000"/>
              <a:buFont typeface="Arial"/>
              <a:buChar char="•"/>
            </a:pPr>
            <a:r>
              <a:rPr b="0" i="0" lang="en-US" sz="2800" u="none" cap="none" strike="noStrike">
                <a:solidFill>
                  <a:schemeClr val="dk1"/>
                </a:solidFill>
                <a:latin typeface="Georgia"/>
                <a:ea typeface="Georgia"/>
                <a:cs typeface="Georgia"/>
                <a:sym typeface="Georgia"/>
              </a:rPr>
              <a:t>1607: 3 ships with 100 men settled along the James River (Virginia)</a:t>
            </a:r>
          </a:p>
          <a:p>
            <a:pPr indent="-228600" lvl="0" marL="342900" marR="0" rtl="0" algn="l">
              <a:lnSpc>
                <a:spcPct val="90000"/>
              </a:lnSpc>
              <a:spcBef>
                <a:spcPts val="560"/>
              </a:spcBef>
              <a:spcAft>
                <a:spcPts val="0"/>
              </a:spcAft>
              <a:buClr>
                <a:schemeClr val="accent1"/>
              </a:buClr>
              <a:buSzPct val="100000"/>
              <a:buFont typeface="Arial"/>
              <a:buChar char="•"/>
            </a:pPr>
            <a:r>
              <a:rPr b="0" i="0" lang="en-US" sz="2800" u="none" cap="none" strike="noStrike">
                <a:solidFill>
                  <a:schemeClr val="dk1"/>
                </a:solidFill>
                <a:latin typeface="Georgia"/>
                <a:ea typeface="Georgia"/>
                <a:cs typeface="Georgia"/>
                <a:sym typeface="Georgia"/>
              </a:rPr>
              <a:t>faced extreme difficulties:</a:t>
            </a:r>
          </a:p>
          <a:p>
            <a:pPr indent="-233362" lvl="1" marL="639762" marR="0" rtl="0" algn="l">
              <a:lnSpc>
                <a:spcPct val="90000"/>
              </a:lnSpc>
              <a:spcBef>
                <a:spcPts val="480"/>
              </a:spcBef>
              <a:spcAft>
                <a:spcPts val="0"/>
              </a:spcAft>
              <a:buClr>
                <a:schemeClr val="accent2"/>
              </a:buClr>
              <a:buSzPct val="100000"/>
              <a:buFont typeface="Arial"/>
              <a:buChar char="•"/>
            </a:pPr>
            <a:r>
              <a:rPr b="0" i="0" lang="en-US" sz="2400" u="none" cap="none" strike="noStrike">
                <a:solidFill>
                  <a:schemeClr val="dk1"/>
                </a:solidFill>
                <a:latin typeface="Georgia"/>
                <a:ea typeface="Georgia"/>
                <a:cs typeface="Georgia"/>
                <a:sym typeface="Georgia"/>
              </a:rPr>
              <a:t>disease</a:t>
            </a:r>
          </a:p>
          <a:p>
            <a:pPr indent="-233362" lvl="1" marL="639762" marR="0" rtl="0" algn="l">
              <a:lnSpc>
                <a:spcPct val="90000"/>
              </a:lnSpc>
              <a:spcBef>
                <a:spcPts val="480"/>
              </a:spcBef>
              <a:spcAft>
                <a:spcPts val="0"/>
              </a:spcAft>
              <a:buClr>
                <a:schemeClr val="accent2"/>
              </a:buClr>
              <a:buSzPct val="100000"/>
              <a:buFont typeface="Arial"/>
              <a:buChar char="•"/>
            </a:pPr>
            <a:r>
              <a:rPr b="0" i="0" lang="en-US" sz="2400" u="none" cap="none" strike="noStrike">
                <a:solidFill>
                  <a:schemeClr val="dk1"/>
                </a:solidFill>
                <a:latin typeface="Georgia"/>
                <a:ea typeface="Georgia"/>
                <a:cs typeface="Georgia"/>
                <a:sym typeface="Georgia"/>
              </a:rPr>
              <a:t>starvation</a:t>
            </a:r>
          </a:p>
          <a:p>
            <a:pPr indent="-233362" lvl="1" marL="639762" marR="0" rtl="0" algn="l">
              <a:lnSpc>
                <a:spcPct val="90000"/>
              </a:lnSpc>
              <a:spcBef>
                <a:spcPts val="480"/>
              </a:spcBef>
              <a:spcAft>
                <a:spcPts val="0"/>
              </a:spcAft>
              <a:buClr>
                <a:schemeClr val="accent2"/>
              </a:buClr>
              <a:buSzPct val="100000"/>
              <a:buFont typeface="Arial"/>
              <a:buChar char="•"/>
            </a:pPr>
            <a:r>
              <a:rPr b="0" i="0" lang="en-US" sz="2400" u="none" cap="none" strike="noStrike">
                <a:solidFill>
                  <a:schemeClr val="dk1"/>
                </a:solidFill>
                <a:latin typeface="Georgia"/>
                <a:ea typeface="Georgia"/>
                <a:cs typeface="Georgia"/>
                <a:sym typeface="Georgia"/>
              </a:rPr>
              <a:t>conflicts with the natives</a:t>
            </a:r>
          </a:p>
          <a:p>
            <a:pPr indent="139700" lvl="0" marR="0" rtl="0" algn="l">
              <a:lnSpc>
                <a:spcPct val="90000"/>
              </a:lnSpc>
              <a:spcBef>
                <a:spcPts val="480"/>
              </a:spcBef>
              <a:spcAft>
                <a:spcPts val="0"/>
              </a:spcAft>
              <a:buClr>
                <a:schemeClr val="accent1"/>
              </a:buClr>
              <a:buSzPct val="100000"/>
              <a:buFont typeface="Georgia"/>
              <a:buChar char="•"/>
            </a:pPr>
            <a:r>
              <a:rPr lang="en-US" sz="2400">
                <a:latin typeface="Georgia"/>
                <a:ea typeface="Georgia"/>
                <a:cs typeface="Georgia"/>
                <a:sym typeface="Georgia"/>
              </a:rPr>
              <a:t>John Smith: “He that will not work, will not eat”</a:t>
            </a:r>
          </a:p>
          <a:p>
            <a:pPr indent="-228600" lvl="0" marL="342900" marR="0" rtl="0" algn="l">
              <a:lnSpc>
                <a:spcPct val="90000"/>
              </a:lnSpc>
              <a:spcBef>
                <a:spcPts val="560"/>
              </a:spcBef>
              <a:spcAft>
                <a:spcPts val="0"/>
              </a:spcAft>
              <a:buClr>
                <a:schemeClr val="accent1"/>
              </a:buClr>
              <a:buSzPct val="100000"/>
              <a:buFont typeface="Arial"/>
              <a:buChar char="•"/>
            </a:pPr>
            <a:r>
              <a:rPr b="0" i="0" lang="en-US" sz="2800" u="none" cap="none" strike="noStrike">
                <a:solidFill>
                  <a:schemeClr val="dk1"/>
                </a:solidFill>
                <a:latin typeface="Georgia"/>
                <a:ea typeface="Georgia"/>
                <a:cs typeface="Georgia"/>
                <a:sym typeface="Georgia"/>
              </a:rPr>
              <a:t>1609: another ship finally arrived</a:t>
            </a:r>
          </a:p>
          <a:p>
            <a:pPr indent="-233362" lvl="1" marL="639762" marR="0" rtl="0" algn="l">
              <a:lnSpc>
                <a:spcPct val="90000"/>
              </a:lnSpc>
              <a:spcBef>
                <a:spcPts val="480"/>
              </a:spcBef>
              <a:spcAft>
                <a:spcPts val="0"/>
              </a:spcAft>
              <a:buClr>
                <a:schemeClr val="accent2"/>
              </a:buClr>
              <a:buSzPct val="100000"/>
              <a:buFont typeface="Arial"/>
              <a:buChar char="•"/>
            </a:pPr>
            <a:r>
              <a:rPr b="0" i="0" lang="en-US" sz="2400" u="none" cap="none" strike="noStrike">
                <a:solidFill>
                  <a:schemeClr val="dk1"/>
                </a:solidFill>
                <a:latin typeface="Georgia"/>
                <a:ea typeface="Georgia"/>
                <a:cs typeface="Georgia"/>
                <a:sym typeface="Georgia"/>
              </a:rPr>
              <a:t>only 53 still alive</a:t>
            </a:r>
          </a:p>
          <a:p>
            <a:pPr indent="-233362" lvl="1" marL="639762" marR="0" rtl="0" algn="l">
              <a:lnSpc>
                <a:spcPct val="90000"/>
              </a:lnSpc>
              <a:spcBef>
                <a:spcPts val="480"/>
              </a:spcBef>
              <a:spcAft>
                <a:spcPts val="0"/>
              </a:spcAft>
              <a:buClr>
                <a:schemeClr val="accent2"/>
              </a:buClr>
              <a:buSzPct val="100000"/>
              <a:buFont typeface="Arial"/>
              <a:buChar char="•"/>
            </a:pPr>
            <a:r>
              <a:rPr b="0" i="0" lang="en-US" sz="2400" u="none" cap="none" strike="noStrike">
                <a:solidFill>
                  <a:schemeClr val="dk1"/>
                </a:solidFill>
                <a:latin typeface="Georgia"/>
                <a:ea typeface="Georgia"/>
                <a:cs typeface="Georgia"/>
                <a:sym typeface="Georgia"/>
              </a:rPr>
              <a:t>ship brought 400 more settlers</a:t>
            </a:r>
          </a:p>
          <a:p>
            <a:pPr indent="-230187" lvl="2" marL="1004887" marR="0" rtl="0" algn="l">
              <a:lnSpc>
                <a:spcPct val="90000"/>
              </a:lnSpc>
              <a:spcBef>
                <a:spcPts val="400"/>
              </a:spcBef>
              <a:spcAft>
                <a:spcPts val="0"/>
              </a:spcAft>
              <a:buClr>
                <a:srgbClr val="B58B80"/>
              </a:buClr>
              <a:buSzPct val="100000"/>
              <a:buFont typeface="Arial"/>
              <a:buChar char="•"/>
            </a:pPr>
            <a:r>
              <a:rPr b="0" i="0" lang="en-US" sz="2000" u="none" cap="none" strike="noStrike">
                <a:solidFill>
                  <a:schemeClr val="dk1"/>
                </a:solidFill>
                <a:latin typeface="Georgia"/>
                <a:ea typeface="Georgia"/>
                <a:cs typeface="Georgia"/>
                <a:sym typeface="Georgia"/>
              </a:rPr>
              <a:t>NO supplies</a:t>
            </a:r>
          </a:p>
        </p:txBody>
      </p:sp>
    </p:spTree>
  </p:cSld>
  <p:clrMapOvr>
    <a:masterClrMapping/>
  </p:clrMapOvr>
</p:sld>
</file>

<file path=ppt/theme/theme1.xml><?xml version="1.0" encoding="utf-8"?>
<a:theme xmlns:a="http://schemas.openxmlformats.org/drawingml/2006/main" xmlns:r="http://schemas.openxmlformats.org/officeDocument/2006/relationships" name="Adjacency">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